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Lst>
  <p:notesMasterIdLst>
    <p:notesMasterId r:id="rId20"/>
  </p:notesMasterIdLst>
  <p:handoutMasterIdLst>
    <p:handoutMasterId r:id="rId21"/>
  </p:handoutMasterIdLst>
  <p:sldIdLst>
    <p:sldId id="256" r:id="rId5"/>
    <p:sldId id="776" r:id="rId6"/>
    <p:sldId id="711" r:id="rId7"/>
    <p:sldId id="785" r:id="rId8"/>
    <p:sldId id="841" r:id="rId9"/>
    <p:sldId id="842" r:id="rId10"/>
    <p:sldId id="843" r:id="rId11"/>
    <p:sldId id="844" r:id="rId12"/>
    <p:sldId id="845" r:id="rId13"/>
    <p:sldId id="846" r:id="rId14"/>
    <p:sldId id="847" r:id="rId15"/>
    <p:sldId id="848" r:id="rId16"/>
    <p:sldId id="849" r:id="rId17"/>
    <p:sldId id="850" r:id="rId18"/>
    <p:sldId id="784" r:id="rId19"/>
  </p:sldIdLst>
  <p:sldSz cx="9144000" cy="6858000" type="screen4x3"/>
  <p:notesSz cx="9928225" cy="6797675"/>
  <p:custDataLst>
    <p:tags r:id="rId22"/>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Rafferty" initials="SR" lastIdx="1" clrIdx="0">
    <p:extLst>
      <p:ext uri="{19B8F6BF-5375-455C-9EA6-DF929625EA0E}">
        <p15:presenceInfo xmlns:p15="http://schemas.microsoft.com/office/powerpoint/2012/main" userId="a04426156b3b4a38" providerId="Windows Live"/>
      </p:ext>
    </p:extLst>
  </p:cmAuthor>
  <p:cmAuthor id="2" name="HP-PC" initials="H" lastIdx="3" clrIdx="1">
    <p:extLst>
      <p:ext uri="{19B8F6BF-5375-455C-9EA6-DF929625EA0E}">
        <p15:presenceInfo xmlns:p15="http://schemas.microsoft.com/office/powerpoint/2012/main" userId="HP-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E0000"/>
    <a:srgbClr val="FDCFD2"/>
    <a:srgbClr val="B21212"/>
    <a:srgbClr val="FF8B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176" autoAdjust="0"/>
    <p:restoredTop sz="94646" autoAdjust="0"/>
  </p:normalViewPr>
  <p:slideViewPr>
    <p:cSldViewPr>
      <p:cViewPr varScale="1">
        <p:scale>
          <a:sx n="79" d="100"/>
          <a:sy n="79" d="100"/>
        </p:scale>
        <p:origin x="1446" y="54"/>
      </p:cViewPr>
      <p:guideLst>
        <p:guide orient="horz" pos="2160"/>
        <p:guide pos="2880"/>
      </p:guideLst>
    </p:cSldViewPr>
  </p:slideViewPr>
  <p:outlineViewPr>
    <p:cViewPr>
      <p:scale>
        <a:sx n="33" d="100"/>
        <a:sy n="33" d="100"/>
      </p:scale>
      <p:origin x="30" y="5403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3313" cy="339884"/>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5622594" y="0"/>
            <a:ext cx="4303313" cy="339884"/>
          </a:xfrm>
          <a:prstGeom prst="rect">
            <a:avLst/>
          </a:prstGeom>
        </p:spPr>
        <p:txBody>
          <a:bodyPr vert="horz" lIns="91440" tIns="45720" rIns="91440" bIns="45720" rtlCol="0"/>
          <a:lstStyle>
            <a:lvl1pPr algn="r">
              <a:defRPr sz="1200"/>
            </a:lvl1pPr>
          </a:lstStyle>
          <a:p>
            <a:fld id="{1105C127-53EC-4625-8674-123C41A42ABE}" type="datetimeFigureOut">
              <a:rPr lang="en-GB" smtClean="0"/>
              <a:pPr/>
              <a:t>09/07/2018</a:t>
            </a:fld>
            <a:endParaRPr lang="en-GB" dirty="0"/>
          </a:p>
        </p:txBody>
      </p:sp>
      <p:sp>
        <p:nvSpPr>
          <p:cNvPr id="4" name="Footer Placeholder 3"/>
          <p:cNvSpPr>
            <a:spLocks noGrp="1"/>
          </p:cNvSpPr>
          <p:nvPr>
            <p:ph type="ftr" sz="quarter" idx="2"/>
          </p:nvPr>
        </p:nvSpPr>
        <p:spPr>
          <a:xfrm>
            <a:off x="0" y="6456699"/>
            <a:ext cx="4303313" cy="339884"/>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5622594" y="6456699"/>
            <a:ext cx="4303313" cy="339884"/>
          </a:xfrm>
          <a:prstGeom prst="rect">
            <a:avLst/>
          </a:prstGeom>
        </p:spPr>
        <p:txBody>
          <a:bodyPr vert="horz" lIns="91440" tIns="45720" rIns="91440" bIns="45720" rtlCol="0" anchor="b"/>
          <a:lstStyle>
            <a:lvl1pPr algn="r">
              <a:defRPr sz="1200"/>
            </a:lvl1pPr>
          </a:lstStyle>
          <a:p>
            <a:fld id="{2D7700F7-D8A8-45F0-BED4-A73ECE481743}" type="slidenum">
              <a:rPr lang="en-GB" smtClean="0"/>
              <a:pPr/>
              <a:t>‹#›</a:t>
            </a:fld>
            <a:endParaRPr lang="en-GB" dirty="0"/>
          </a:p>
        </p:txBody>
      </p:sp>
    </p:spTree>
    <p:extLst>
      <p:ext uri="{BB962C8B-B14F-4D97-AF65-F5344CB8AC3E}">
        <p14:creationId xmlns:p14="http://schemas.microsoft.com/office/powerpoint/2010/main" val="1206332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2230" cy="339884"/>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dirty="0"/>
          </a:p>
        </p:txBody>
      </p:sp>
      <p:sp>
        <p:nvSpPr>
          <p:cNvPr id="3" name="Date Placeholder 2"/>
          <p:cNvSpPr>
            <a:spLocks noGrp="1"/>
          </p:cNvSpPr>
          <p:nvPr>
            <p:ph type="dt" idx="1"/>
          </p:nvPr>
        </p:nvSpPr>
        <p:spPr>
          <a:xfrm>
            <a:off x="5623699" y="0"/>
            <a:ext cx="4302230" cy="339884"/>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8D4DA8F5-F804-4FB2-8A6B-A884CF09C514}" type="datetimeFigureOut">
              <a:rPr lang="en-US"/>
              <a:pPr>
                <a:defRPr/>
              </a:pPr>
              <a:t>7/9/2018</a:t>
            </a:fld>
            <a:endParaRPr lang="en-GB" dirty="0"/>
          </a:p>
        </p:txBody>
      </p:sp>
      <p:sp>
        <p:nvSpPr>
          <p:cNvPr id="4" name="Slide Image Placeholder 3"/>
          <p:cNvSpPr>
            <a:spLocks noGrp="1" noRot="1" noChangeAspect="1"/>
          </p:cNvSpPr>
          <p:nvPr>
            <p:ph type="sldImg" idx="2"/>
          </p:nvPr>
        </p:nvSpPr>
        <p:spPr>
          <a:xfrm>
            <a:off x="3263900" y="509588"/>
            <a:ext cx="3400425" cy="2549525"/>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992824" y="3228896"/>
            <a:ext cx="7942580" cy="3058954"/>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2" y="6456612"/>
            <a:ext cx="4302230" cy="339884"/>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dirty="0"/>
          </a:p>
        </p:txBody>
      </p:sp>
      <p:sp>
        <p:nvSpPr>
          <p:cNvPr id="7" name="Slide Number Placeholder 6"/>
          <p:cNvSpPr>
            <a:spLocks noGrp="1"/>
          </p:cNvSpPr>
          <p:nvPr>
            <p:ph type="sldNum" sz="quarter" idx="5"/>
          </p:nvPr>
        </p:nvSpPr>
        <p:spPr>
          <a:xfrm>
            <a:off x="5623699" y="6456612"/>
            <a:ext cx="4302230" cy="339884"/>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E6C00DB4-E585-43D3-9A29-E1C42556C769}" type="slidenum">
              <a:rPr lang="en-GB"/>
              <a:pPr>
                <a:defRPr/>
              </a:pPr>
              <a:t>‹#›</a:t>
            </a:fld>
            <a:endParaRPr lang="en-GB" dirty="0"/>
          </a:p>
        </p:txBody>
      </p:sp>
    </p:spTree>
    <p:extLst>
      <p:ext uri="{BB962C8B-B14F-4D97-AF65-F5344CB8AC3E}">
        <p14:creationId xmlns:p14="http://schemas.microsoft.com/office/powerpoint/2010/main" val="31023264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0FBC8F-7200-45DD-A4E3-40F9EE471788}" type="slidenum">
              <a:rPr lang="en-GB"/>
              <a:pPr fontAlgn="base">
                <a:spcBef>
                  <a:spcPct val="0"/>
                </a:spcBef>
                <a:spcAft>
                  <a:spcPct val="0"/>
                </a:spcAft>
              </a:pPr>
              <a:t>1</a:t>
            </a:fld>
            <a:endParaRPr lang="en-GB" dirty="0"/>
          </a:p>
        </p:txBody>
      </p:sp>
    </p:spTree>
    <p:extLst>
      <p:ext uri="{BB962C8B-B14F-4D97-AF65-F5344CB8AC3E}">
        <p14:creationId xmlns:p14="http://schemas.microsoft.com/office/powerpoint/2010/main" val="1564564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a:t>
            </a:fld>
            <a:endParaRPr lang="en-GB" dirty="0"/>
          </a:p>
        </p:txBody>
      </p:sp>
    </p:spTree>
    <p:extLst>
      <p:ext uri="{BB962C8B-B14F-4D97-AF65-F5344CB8AC3E}">
        <p14:creationId xmlns:p14="http://schemas.microsoft.com/office/powerpoint/2010/main" val="1678191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a:t>
            </a:fld>
            <a:endParaRPr lang="en-GB" dirty="0"/>
          </a:p>
        </p:txBody>
      </p:sp>
    </p:spTree>
    <p:extLst>
      <p:ext uri="{BB962C8B-B14F-4D97-AF65-F5344CB8AC3E}">
        <p14:creationId xmlns:p14="http://schemas.microsoft.com/office/powerpoint/2010/main" val="3094325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a:t>
            </a:fld>
            <a:endParaRPr lang="en-GB" dirty="0"/>
          </a:p>
        </p:txBody>
      </p:sp>
    </p:spTree>
    <p:extLst>
      <p:ext uri="{BB962C8B-B14F-4D97-AF65-F5344CB8AC3E}">
        <p14:creationId xmlns:p14="http://schemas.microsoft.com/office/powerpoint/2010/main" val="3912646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a:t>
            </a:fld>
            <a:endParaRPr lang="en-GB" dirty="0"/>
          </a:p>
        </p:txBody>
      </p:sp>
    </p:spTree>
    <p:extLst>
      <p:ext uri="{BB962C8B-B14F-4D97-AF65-F5344CB8AC3E}">
        <p14:creationId xmlns:p14="http://schemas.microsoft.com/office/powerpoint/2010/main" val="201414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a:t>
            </a:fld>
            <a:endParaRPr lang="en-GB" dirty="0"/>
          </a:p>
        </p:txBody>
      </p:sp>
    </p:spTree>
    <p:extLst>
      <p:ext uri="{BB962C8B-B14F-4D97-AF65-F5344CB8AC3E}">
        <p14:creationId xmlns:p14="http://schemas.microsoft.com/office/powerpoint/2010/main" val="3577196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a:t>
            </a:fld>
            <a:endParaRPr lang="en-GB" dirty="0"/>
          </a:p>
        </p:txBody>
      </p:sp>
    </p:spTree>
    <p:extLst>
      <p:ext uri="{BB962C8B-B14F-4D97-AF65-F5344CB8AC3E}">
        <p14:creationId xmlns:p14="http://schemas.microsoft.com/office/powerpoint/2010/main" val="2913265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a:t>
            </a:fld>
            <a:endParaRPr lang="en-GB" dirty="0"/>
          </a:p>
        </p:txBody>
      </p:sp>
    </p:spTree>
    <p:extLst>
      <p:ext uri="{BB962C8B-B14F-4D97-AF65-F5344CB8AC3E}">
        <p14:creationId xmlns:p14="http://schemas.microsoft.com/office/powerpoint/2010/main" val="2000574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a:t>
            </a:fld>
            <a:endParaRPr lang="en-GB" dirty="0"/>
          </a:p>
        </p:txBody>
      </p:sp>
    </p:spTree>
    <p:extLst>
      <p:ext uri="{BB962C8B-B14F-4D97-AF65-F5344CB8AC3E}">
        <p14:creationId xmlns:p14="http://schemas.microsoft.com/office/powerpoint/2010/main" val="4021634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a:t>
            </a:fld>
            <a:endParaRPr lang="en-GB" dirty="0"/>
          </a:p>
        </p:txBody>
      </p:sp>
    </p:spTree>
    <p:extLst>
      <p:ext uri="{BB962C8B-B14F-4D97-AF65-F5344CB8AC3E}">
        <p14:creationId xmlns:p14="http://schemas.microsoft.com/office/powerpoint/2010/main" val="2582199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a:t>
            </a:fld>
            <a:endParaRPr lang="en-GB" dirty="0"/>
          </a:p>
        </p:txBody>
      </p:sp>
    </p:spTree>
    <p:extLst>
      <p:ext uri="{BB962C8B-B14F-4D97-AF65-F5344CB8AC3E}">
        <p14:creationId xmlns:p14="http://schemas.microsoft.com/office/powerpoint/2010/main" val="3003039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a:t>
            </a:fld>
            <a:endParaRPr lang="en-GB" dirty="0"/>
          </a:p>
        </p:txBody>
      </p:sp>
    </p:spTree>
    <p:extLst>
      <p:ext uri="{BB962C8B-B14F-4D97-AF65-F5344CB8AC3E}">
        <p14:creationId xmlns:p14="http://schemas.microsoft.com/office/powerpoint/2010/main" val="2876210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a:t>
            </a:fld>
            <a:endParaRPr lang="en-GB" dirty="0"/>
          </a:p>
        </p:txBody>
      </p:sp>
    </p:spTree>
    <p:extLst>
      <p:ext uri="{BB962C8B-B14F-4D97-AF65-F5344CB8AC3E}">
        <p14:creationId xmlns:p14="http://schemas.microsoft.com/office/powerpoint/2010/main" val="1246182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a:t>
            </a:fld>
            <a:endParaRPr lang="en-GB" dirty="0"/>
          </a:p>
        </p:txBody>
      </p:sp>
    </p:spTree>
    <p:extLst>
      <p:ext uri="{BB962C8B-B14F-4D97-AF65-F5344CB8AC3E}">
        <p14:creationId xmlns:p14="http://schemas.microsoft.com/office/powerpoint/2010/main" val="3525962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a:t>
            </a:fld>
            <a:endParaRPr lang="en-GB" dirty="0"/>
          </a:p>
        </p:txBody>
      </p:sp>
    </p:spTree>
    <p:extLst>
      <p:ext uri="{BB962C8B-B14F-4D97-AF65-F5344CB8AC3E}">
        <p14:creationId xmlns:p14="http://schemas.microsoft.com/office/powerpoint/2010/main" val="40743084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 Target="../slides/slide8.xml"/><Relationship Id="rId7" Type="http://schemas.openxmlformats.org/officeDocument/2006/relationships/slide" Target="../slides/slide11.xml"/><Relationship Id="rId2"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image" Target="../media/image3.jpeg"/><Relationship Id="rId5" Type="http://schemas.openxmlformats.org/officeDocument/2006/relationships/slide" Target="../slides/slide14.xml"/><Relationship Id="rId4" Type="http://schemas.openxmlformats.org/officeDocument/2006/relationships/slide" Target="../slides/slide1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rookeWeston">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latin typeface="Calibri" pitchFamily="34" charset="0"/>
              <a:cs typeface="Calibri" pitchFamily="34" charset="0"/>
            </a:endParaRPr>
          </a:p>
        </p:txBody>
      </p:sp>
      <p:sp>
        <p:nvSpPr>
          <p:cNvPr id="9" name="Title 8"/>
          <p:cNvSpPr>
            <a:spLocks noGrp="1"/>
          </p:cNvSpPr>
          <p:nvPr>
            <p:ph type="ctrTitle"/>
          </p:nvPr>
        </p:nvSpPr>
        <p:spPr>
          <a:xfrm>
            <a:off x="685800" y="214290"/>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latin typeface="Calibri" pitchFamily="34" charset="0"/>
                <a:cs typeface="Calibri" pitchFamily="34" charset="0"/>
              </a:defRPr>
            </a:lvl1pPr>
            <a:extLst/>
          </a:lstStyle>
          <a:p>
            <a:r>
              <a:rPr kumimoji="0" lang="en-US" smtClean="0"/>
              <a:t>Click to edit Master 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latin typeface="Calibri" pitchFamily="34" charset="0"/>
                <a:cs typeface="Calibri" pitchFamily="34"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latin typeface="Calibri" pitchFamily="34" charset="0"/>
                <a:cs typeface="Calibri" pitchFamily="34"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email">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latin typeface="Calibri" pitchFamily="34" charset="0"/>
                <a:cs typeface="Calibri" pitchFamily="34" charset="0"/>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17" name="Subtitle 16"/>
          <p:cNvSpPr>
            <a:spLocks noGrp="1"/>
          </p:cNvSpPr>
          <p:nvPr>
            <p:ph type="subTitle" idx="1"/>
          </p:nvPr>
        </p:nvSpPr>
        <p:spPr>
          <a:xfrm>
            <a:off x="871566" y="5515444"/>
            <a:ext cx="7772400" cy="1199704"/>
          </a:xfrm>
        </p:spPr>
        <p:txBody>
          <a:bodyPr lIns="45720" rIns="45720"/>
          <a:lstStyle>
            <a:lvl1pPr marL="0" marR="64008" indent="0" algn="r">
              <a:buNone/>
              <a:defRPr b="1">
                <a:solidFill>
                  <a:schemeClr val="bg1"/>
                </a:solidFill>
                <a:latin typeface="Calibri" pitchFamily="34" charset="0"/>
                <a:cs typeface="Calibri"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LO1 1-7">
    <p:spTree>
      <p:nvGrpSpPr>
        <p:cNvPr id="1" name=""/>
        <p:cNvGrpSpPr/>
        <p:nvPr/>
      </p:nvGrpSpPr>
      <p:grpSpPr>
        <a:xfrm>
          <a:off x="0" y="0"/>
          <a:ext cx="0" cy="0"/>
          <a:chOff x="0" y="0"/>
          <a:chExt cx="0" cy="0"/>
        </a:xfrm>
      </p:grpSpPr>
      <p:sp>
        <p:nvSpPr>
          <p:cNvPr id="14" name="Round Same Side Corner Rectangle 13">
            <a:hlinkClick r:id="rId2" action="ppaction://hlinksldjump"/>
          </p:cNvPr>
          <p:cNvSpPr/>
          <p:nvPr userDrawn="1"/>
        </p:nvSpPr>
        <p:spPr>
          <a:xfrm>
            <a:off x="8130374" y="620688"/>
            <a:ext cx="834114" cy="357190"/>
          </a:xfrm>
          <a:prstGeom prst="round2SameRect">
            <a:avLst/>
          </a:prstGeom>
          <a:effectLst/>
        </p:spPr>
        <p:style>
          <a:lnRef idx="0">
            <a:schemeClr val="accent6"/>
          </a:lnRef>
          <a:fillRef idx="3">
            <a:schemeClr val="accent6"/>
          </a:fillRef>
          <a:effectRef idx="3">
            <a:schemeClr val="accent6"/>
          </a:effectRef>
          <a:fontRef idx="minor">
            <a:schemeClr val="lt1"/>
          </a:fontRef>
        </p:style>
        <p:txBody>
          <a:bodyPr lIns="0" tIns="0" rIns="0" bIns="0" rtlCol="0" anchor="ctr"/>
          <a:lstStyle/>
          <a:p>
            <a:pPr algn="ctr"/>
            <a:r>
              <a:rPr lang="en-GB" sz="1000" b="1" dirty="0" smtClean="0">
                <a:latin typeface="Arial" panose="020B0604020202020204" pitchFamily="34" charset="0"/>
                <a:cs typeface="Arial" panose="020B0604020202020204" pitchFamily="34" charset="0"/>
              </a:rPr>
              <a:t>Assessment</a:t>
            </a:r>
            <a:endParaRPr lang="en-GB" sz="1000" b="1" dirty="0">
              <a:latin typeface="Arial" panose="020B0604020202020204" pitchFamily="34" charset="0"/>
              <a:cs typeface="Arial" panose="020B0604020202020204" pitchFamily="34" charset="0"/>
            </a:endParaRPr>
          </a:p>
        </p:txBody>
      </p:sp>
      <p:sp>
        <p:nvSpPr>
          <p:cNvPr id="12" name="Round Same Side Corner Rectangle 11">
            <a:hlinkClick r:id="rId3" action="ppaction://hlinksldjump"/>
          </p:cNvPr>
          <p:cNvSpPr/>
          <p:nvPr userDrawn="1"/>
        </p:nvSpPr>
        <p:spPr>
          <a:xfrm>
            <a:off x="133019" y="620688"/>
            <a:ext cx="2278741"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000" b="1" smtClean="0">
                <a:latin typeface="Arial" panose="020B0604020202020204" pitchFamily="34" charset="0"/>
                <a:cs typeface="Arial" panose="020B0604020202020204" pitchFamily="34" charset="0"/>
              </a:rPr>
              <a:t>1.1 – IT</a:t>
            </a:r>
            <a:r>
              <a:rPr lang="en-GB" sz="1000" b="1" baseline="0" smtClean="0">
                <a:latin typeface="Arial" panose="020B0604020202020204" pitchFamily="34" charset="0"/>
                <a:cs typeface="Arial" panose="020B0604020202020204" pitchFamily="34" charset="0"/>
              </a:rPr>
              <a:t> Technician Roles and Duties</a:t>
            </a:r>
            <a:endParaRPr lang="en-GB" sz="1000" b="1" dirty="0">
              <a:latin typeface="Arial" panose="020B0604020202020204" pitchFamily="34" charset="0"/>
              <a:cs typeface="Arial" panose="020B0604020202020204" pitchFamily="34" charset="0"/>
            </a:endParaRPr>
          </a:p>
        </p:txBody>
      </p:sp>
      <p:sp>
        <p:nvSpPr>
          <p:cNvPr id="13" name="Round Same Side Corner Rectangle 12">
            <a:hlinkClick r:id="rId4" action="ppaction://hlinksldjump"/>
          </p:cNvPr>
          <p:cNvSpPr/>
          <p:nvPr userDrawn="1"/>
        </p:nvSpPr>
        <p:spPr>
          <a:xfrm>
            <a:off x="4315187" y="620688"/>
            <a:ext cx="2179554"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lvl="0" algn="ctr"/>
            <a:r>
              <a:rPr lang="en-IE" sz="1000" b="1" dirty="0" smtClean="0">
                <a:latin typeface="Arial" panose="020B0604020202020204" pitchFamily="34" charset="0"/>
                <a:cs typeface="Arial" panose="020B0604020202020204" pitchFamily="34" charset="0"/>
              </a:rPr>
              <a:t>1.3 – Benefits of Technical Support</a:t>
            </a:r>
            <a:endParaRPr lang="en-GB" sz="1000" b="1" dirty="0">
              <a:latin typeface="Arial" panose="020B0604020202020204" pitchFamily="34" charset="0"/>
              <a:cs typeface="Arial" panose="020B0604020202020204" pitchFamily="34" charset="0"/>
            </a:endParaRPr>
          </a:p>
        </p:txBody>
      </p:sp>
      <p:sp>
        <p:nvSpPr>
          <p:cNvPr id="9" name="Round Same Side Corner Rectangle 8">
            <a:hlinkClick r:id="rId5" action="ppaction://hlinksldjump"/>
          </p:cNvPr>
          <p:cNvSpPr/>
          <p:nvPr userDrawn="1"/>
        </p:nvSpPr>
        <p:spPr>
          <a:xfrm>
            <a:off x="6539255" y="620688"/>
            <a:ext cx="1546606" cy="357190"/>
          </a:xfrm>
          <a:prstGeom prst="round2SameRect">
            <a:avLst/>
          </a:prstGeom>
          <a:gradFill>
            <a:gsLst>
              <a:gs pos="0">
                <a:schemeClr val="accent5">
                  <a:lumMod val="50000"/>
                </a:schemeClr>
              </a:gs>
              <a:gs pos="50000">
                <a:schemeClr val="accent5">
                  <a:lumMod val="75000"/>
                </a:schemeClr>
              </a:gs>
              <a:gs pos="70000">
                <a:schemeClr val="accent5">
                  <a:lumMod val="60000"/>
                  <a:lumOff val="40000"/>
                </a:schemeClr>
              </a:gs>
              <a:gs pos="100000">
                <a:schemeClr val="accent5">
                  <a:lumMod val="40000"/>
                  <a:lumOff val="60000"/>
                </a:schemeClr>
              </a:gs>
            </a:gsLst>
          </a:gradFill>
          <a:ln>
            <a:solidFill>
              <a:srgbClr val="002060"/>
            </a:solidFill>
          </a:ln>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IE" sz="1000" b="1" dirty="0" smtClean="0">
                <a:latin typeface="Arial" panose="020B0604020202020204" pitchFamily="34" charset="0"/>
                <a:cs typeface="Arial" panose="020B0604020202020204" pitchFamily="34" charset="0"/>
              </a:rPr>
              <a:t>D1.1 – Different IT Roles</a:t>
            </a:r>
            <a:endParaRPr lang="en-GB" sz="1000" b="1" dirty="0">
              <a:latin typeface="Arial" panose="020B0604020202020204" pitchFamily="34" charset="0"/>
              <a:cs typeface="Arial" panose="020B0604020202020204" pitchFamily="34" charset="0"/>
            </a:endParaRPr>
          </a:p>
        </p:txBody>
      </p:sp>
      <p:sp>
        <p:nvSpPr>
          <p:cNvPr id="6" name="Title 5"/>
          <p:cNvSpPr>
            <a:spLocks noGrp="1"/>
          </p:cNvSpPr>
          <p:nvPr>
            <p:ph type="title"/>
          </p:nvPr>
        </p:nvSpPr>
        <p:spPr>
          <a:xfrm>
            <a:off x="35496" y="44624"/>
            <a:ext cx="7992888" cy="542980"/>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2" name="Picture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00392" y="-2406"/>
            <a:ext cx="1001829" cy="623094"/>
          </a:xfrm>
          <a:prstGeom prst="rect">
            <a:avLst/>
          </a:prstGeom>
        </p:spPr>
      </p:pic>
      <p:sp>
        <p:nvSpPr>
          <p:cNvPr id="19" name="Round Same Side Corner Rectangle 18">
            <a:hlinkClick r:id="rId7" action="ppaction://hlinksldjump"/>
          </p:cNvPr>
          <p:cNvSpPr/>
          <p:nvPr userDrawn="1"/>
        </p:nvSpPr>
        <p:spPr>
          <a:xfrm>
            <a:off x="2456274" y="620688"/>
            <a:ext cx="1814399"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000" b="1" dirty="0" smtClean="0">
                <a:latin typeface="Arial" panose="020B0604020202020204" pitchFamily="34" charset="0"/>
                <a:cs typeface="Arial" panose="020B0604020202020204" pitchFamily="34" charset="0"/>
              </a:rPr>
              <a:t>1.2 – IT Technician Priorities</a:t>
            </a:r>
            <a:endParaRPr lang="en-GB" sz="1000" b="1" dirty="0">
              <a:latin typeface="Arial" panose="020B0604020202020204" pitchFamily="34" charset="0"/>
              <a:cs typeface="Arial" panose="020B0604020202020204" pitchFamily="34" charset="0"/>
            </a:endParaRPr>
          </a:p>
        </p:txBody>
      </p:sp>
      <p:sp>
        <p:nvSpPr>
          <p:cNvPr id="15" name="Content Placeholder 1"/>
          <p:cNvSpPr txBox="1">
            <a:spLocks/>
          </p:cNvSpPr>
          <p:nvPr/>
        </p:nvSpPr>
        <p:spPr>
          <a:xfrm>
            <a:off x="133342" y="983578"/>
            <a:ext cx="8840139" cy="5757790"/>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6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13648" y="5937012"/>
            <a:ext cx="3203848"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latin typeface="Calibri" pitchFamily="34" charset="0"/>
              <a:cs typeface="Calibri" pitchFamily="34" charset="0"/>
            </a:endParaRPr>
          </a:p>
        </p:txBody>
      </p:sp>
      <p:sp>
        <p:nvSpPr>
          <p:cNvPr id="12" name="Freeform 11"/>
          <p:cNvSpPr>
            <a:spLocks/>
          </p:cNvSpPr>
          <p:nvPr/>
        </p:nvSpPr>
        <p:spPr bwMode="auto">
          <a:xfrm>
            <a:off x="1" y="5924550"/>
            <a:ext cx="2339752"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latin typeface="Calibri" pitchFamily="34" charset="0"/>
              <a:cs typeface="Calibri" pitchFamily="34" charset="0"/>
            </a:endParaRPr>
          </a:p>
        </p:txBody>
      </p:sp>
      <p:sp>
        <p:nvSpPr>
          <p:cNvPr id="14" name="Right Triangle 13"/>
          <p:cNvSpPr>
            <a:spLocks/>
          </p:cNvSpPr>
          <p:nvPr/>
        </p:nvSpPr>
        <p:spPr bwMode="auto">
          <a:xfrm>
            <a:off x="-6042" y="5949279"/>
            <a:ext cx="1913746" cy="922841"/>
          </a:xfrm>
          <a:prstGeom prst="rtTriangle">
            <a:avLst/>
          </a:prstGeom>
          <a:blipFill>
            <a:blip r:embed="rId4" cstate="email">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latin typeface="Calibri" pitchFamily="34" charset="0"/>
              <a:cs typeface="Calibri" pitchFamily="34" charset="0"/>
            </a:endParaRPr>
          </a:p>
        </p:txBody>
      </p:sp>
      <p:cxnSp>
        <p:nvCxnSpPr>
          <p:cNvPr id="15" name="Straight Connector 14"/>
          <p:cNvCxnSpPr>
            <a:stCxn id="14" idx="0"/>
            <a:endCxn id="14" idx="4"/>
          </p:cNvCxnSpPr>
          <p:nvPr/>
        </p:nvCxnSpPr>
        <p:spPr>
          <a:xfrm rot="16200000" flipH="1">
            <a:off x="489410" y="5453826"/>
            <a:ext cx="922841" cy="1913746"/>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4"/>
            <a:ext cx="8229600" cy="857256"/>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457200" y="1000108"/>
            <a:ext cx="8229600" cy="4929222"/>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07" r:id="rId1"/>
    <p:sldLayoutId id="2147483711" r:id="rId2"/>
  </p:sldLayoutIdLst>
  <p:timing>
    <p:tnLst>
      <p:par>
        <p:cTn id="1" dur="indefinite" restart="never" nodeType="tmRoot"/>
      </p:par>
    </p:tnLst>
  </p:timing>
  <p:txStyles>
    <p:title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p:titleStyle>
    <p:bodyStyle>
      <a:lvl1pPr marL="365760" indent="-256032" algn="l" rtl="0" eaLnBrk="1" latinLnBrk="0" hangingPunct="1">
        <a:spcBef>
          <a:spcPts val="0"/>
        </a:spcBef>
        <a:spcAft>
          <a:spcPts val="600"/>
        </a:spcAft>
        <a:buClr>
          <a:schemeClr val="accent1"/>
        </a:buClr>
        <a:buSzPct val="68000"/>
        <a:buFont typeface="Wingdings 3"/>
        <a:buChar char=""/>
        <a:defRPr kumimoji="0" sz="2700" kern="1200">
          <a:solidFill>
            <a:schemeClr val="tx1"/>
          </a:solidFill>
          <a:latin typeface="Calibri" pitchFamily="34" charset="0"/>
          <a:ea typeface="+mn-ea"/>
          <a:cs typeface="Calibri" pitchFamily="34" charset="0"/>
        </a:defRPr>
      </a:lvl1pPr>
      <a:lvl2pPr marL="621792" indent="-228600" algn="l" rtl="0" eaLnBrk="1" latinLnBrk="0" hangingPunct="1">
        <a:spcBef>
          <a:spcPts val="0"/>
        </a:spcBef>
        <a:spcAft>
          <a:spcPts val="600"/>
        </a:spcAft>
        <a:buClr>
          <a:schemeClr val="accent1"/>
        </a:buClr>
        <a:buFont typeface="Verdana"/>
        <a:buChar char="◦"/>
        <a:defRPr kumimoji="0" sz="2300" kern="1200">
          <a:solidFill>
            <a:schemeClr val="tx1"/>
          </a:solidFill>
          <a:latin typeface="Calibri" pitchFamily="34" charset="0"/>
          <a:ea typeface="+mn-ea"/>
          <a:cs typeface="Calibri" pitchFamily="34" charset="0"/>
        </a:defRPr>
      </a:lvl2pPr>
      <a:lvl3pPr marL="859536" indent="-228600" algn="l" rtl="0" eaLnBrk="1" latinLnBrk="0" hangingPunct="1">
        <a:spcBef>
          <a:spcPts val="0"/>
        </a:spcBef>
        <a:spcAft>
          <a:spcPts val="600"/>
        </a:spcAft>
        <a:buClr>
          <a:schemeClr val="accent2"/>
        </a:buClr>
        <a:buSzPct val="100000"/>
        <a:buFont typeface="Wingdings 2"/>
        <a:buChar char=""/>
        <a:defRPr kumimoji="0" sz="2100" kern="1200">
          <a:solidFill>
            <a:schemeClr val="tx1"/>
          </a:solidFill>
          <a:latin typeface="Calibri" pitchFamily="34" charset="0"/>
          <a:ea typeface="+mn-ea"/>
          <a:cs typeface="Calibri" pitchFamily="34" charset="0"/>
        </a:defRPr>
      </a:lvl3pPr>
      <a:lvl4pPr marL="1143000" indent="-228600" algn="l" rtl="0" eaLnBrk="1" latinLnBrk="0" hangingPunct="1">
        <a:spcBef>
          <a:spcPts val="0"/>
        </a:spcBef>
        <a:spcAft>
          <a:spcPts val="600"/>
        </a:spcAft>
        <a:buClr>
          <a:schemeClr val="accent2"/>
        </a:buClr>
        <a:buFont typeface="Wingdings 2"/>
        <a:buChar char=""/>
        <a:defRPr kumimoji="0" sz="1900" kern="1200">
          <a:solidFill>
            <a:schemeClr val="tx1"/>
          </a:solidFill>
          <a:latin typeface="Calibri" pitchFamily="34" charset="0"/>
          <a:ea typeface="+mn-ea"/>
          <a:cs typeface="Calibri" pitchFamily="34" charset="0"/>
        </a:defRPr>
      </a:lvl4pPr>
      <a:lvl5pPr marL="1371600" indent="-228600" algn="l" rtl="0" eaLnBrk="1" latinLnBrk="0" hangingPunct="1">
        <a:spcBef>
          <a:spcPts val="0"/>
        </a:spcBef>
        <a:spcAft>
          <a:spcPts val="600"/>
        </a:spcAft>
        <a:buClr>
          <a:schemeClr val="accent2"/>
        </a:buClr>
        <a:buFont typeface="Wingdings 2"/>
        <a:buChar char=""/>
        <a:defRPr kumimoji="0" sz="1800" kern="1200">
          <a:solidFill>
            <a:schemeClr val="tx1"/>
          </a:solidFill>
          <a:latin typeface="Calibri" pitchFamily="34" charset="0"/>
          <a:ea typeface="+mn-ea"/>
          <a:cs typeface="Calibri"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P1.1%20-%20Network%20Administrator%20Interview.mp4" TargetMode="External"/><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hyperlink" Target="D1.1%20-%20ICT%20Technical%20Support.docx" TargetMode="External"/><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D1.1%20-%20IT%20Support.docx" TargetMode="External"/><Relationship Id="rId4" Type="http://schemas.openxmlformats.org/officeDocument/2006/relationships/hyperlink" Target="D1.1%20-%20IT%20Network%20Support.docx"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5250212"/>
            <a:ext cx="8928992" cy="771076"/>
          </a:xfrm>
        </p:spPr>
        <p:txBody>
          <a:bodyPr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5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LO1 - Understand the </a:t>
            </a:r>
            <a:r>
              <a:rPr lang="en-US" sz="5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Roles </a:t>
            </a:r>
            <a:r>
              <a:rPr lang="en-US" sz="5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of IT </a:t>
            </a:r>
            <a:r>
              <a:rPr lang="en-US" sz="5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Technical Support</a:t>
            </a:r>
            <a:endParaRPr lang="en-US" sz="5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Rectangle 6"/>
          <p:cNvSpPr/>
          <p:nvPr/>
        </p:nvSpPr>
        <p:spPr>
          <a:xfrm>
            <a:off x="251520" y="260648"/>
            <a:ext cx="8712968" cy="170843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dirty="0"/>
          </a:p>
        </p:txBody>
      </p:sp>
      <p:sp>
        <p:nvSpPr>
          <p:cNvPr id="8" name="TextBox 7"/>
          <p:cNvSpPr txBox="1"/>
          <p:nvPr/>
        </p:nvSpPr>
        <p:spPr>
          <a:xfrm>
            <a:off x="323528" y="332656"/>
            <a:ext cx="8496944" cy="1554272"/>
          </a:xfrm>
          <a:prstGeom prst="rect">
            <a:avLst/>
          </a:prstGeom>
          <a:noFill/>
        </p:spPr>
        <p:txBody>
          <a:bodyPr wrap="square" rtlCol="0">
            <a:spAutoFit/>
          </a:bodyPr>
          <a:lstStyle/>
          <a:p>
            <a:pPr algn="r"/>
            <a:r>
              <a:rPr lang="en-GB" sz="3000" b="1" dirty="0" smtClean="0"/>
              <a:t>OCR Level 02 – Cambridge Technical</a:t>
            </a:r>
            <a:endParaRPr lang="en-GB" sz="3000" b="1" dirty="0"/>
          </a:p>
          <a:p>
            <a:pPr algn="r"/>
            <a:r>
              <a:rPr lang="en-GB" sz="3100" dirty="0"/>
              <a:t> </a:t>
            </a:r>
            <a:r>
              <a:rPr lang="en-GB" sz="3100" b="1" dirty="0"/>
              <a:t>Unit </a:t>
            </a:r>
            <a:r>
              <a:rPr lang="en-GB" sz="3100" b="1" dirty="0" smtClean="0"/>
              <a:t>03 </a:t>
            </a:r>
            <a:r>
              <a:rPr lang="en-GB" sz="3100" b="1" dirty="0"/>
              <a:t>– </a:t>
            </a:r>
            <a:r>
              <a:rPr lang="en-GB" sz="3100" b="1" dirty="0" smtClean="0"/>
              <a:t>Building IT Systems</a:t>
            </a:r>
            <a:endParaRPr lang="en-GB" sz="3100" b="1" dirty="0"/>
          </a:p>
          <a:p>
            <a:pPr algn="r"/>
            <a:r>
              <a:rPr lang="en-GB" sz="3200" b="1" dirty="0" smtClean="0">
                <a:solidFill>
                  <a:schemeClr val="tx1">
                    <a:lumMod val="50000"/>
                    <a:lumOff val="50000"/>
                  </a:schemeClr>
                </a:solidFill>
              </a:rPr>
              <a:t>2016 Specification </a:t>
            </a:r>
            <a:r>
              <a:rPr lang="en-GB" sz="3200" b="1" dirty="0">
                <a:solidFill>
                  <a:schemeClr val="tx1">
                    <a:lumMod val="50000"/>
                    <a:lumOff val="50000"/>
                  </a:schemeClr>
                </a:solidFill>
              </a:rPr>
              <a:t>- R/615/1325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283" y="309942"/>
            <a:ext cx="1665629" cy="1599701"/>
          </a:xfrm>
          <a:prstGeom prst="rect">
            <a:avLst/>
          </a:prstGeom>
        </p:spPr>
      </p:pic>
      <p:pic>
        <p:nvPicPr>
          <p:cNvPr id="1026" name="Picture 2" descr="Image result for it technici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4503" y="2060848"/>
            <a:ext cx="6829985" cy="30734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0"/>
            <a:ext cx="7920880" cy="620688"/>
          </a:xfrm>
        </p:spPr>
        <p:txBody>
          <a:bodyPr>
            <a:noAutofit/>
          </a:bodyPr>
          <a:lstStyle/>
          <a:p>
            <a:r>
              <a:rPr lang="en-GB" sz="4800" dirty="0" smtClean="0"/>
              <a:t>P1.1 – Role of an IT Technician</a:t>
            </a:r>
            <a:endParaRPr lang="en-GB" b="1" dirty="0" smtClean="0"/>
          </a:p>
        </p:txBody>
      </p:sp>
      <p:sp>
        <p:nvSpPr>
          <p:cNvPr id="2" name="Rectangle 1"/>
          <p:cNvSpPr/>
          <p:nvPr/>
        </p:nvSpPr>
        <p:spPr>
          <a:xfrm>
            <a:off x="179512" y="1052736"/>
            <a:ext cx="7054624" cy="5507662"/>
          </a:xfrm>
          <a:prstGeom prst="rect">
            <a:avLst/>
          </a:prstGeom>
        </p:spPr>
        <p:txBody>
          <a:bodyPr wrap="square">
            <a:spAutoFit/>
          </a:bodyPr>
          <a:lstStyle/>
          <a:p>
            <a:pPr marL="354013" indent="-354013">
              <a:buClr>
                <a:srgbClr val="7030A0"/>
              </a:buClr>
              <a:buSzPct val="68000"/>
              <a:buFont typeface="Wingdings 3" panose="05040102010807070707" pitchFamily="18" charset="2"/>
              <a:buChar char=""/>
            </a:pPr>
            <a:r>
              <a:rPr lang="en-US" sz="1530" b="1" dirty="0" smtClean="0"/>
              <a:t>Use </a:t>
            </a:r>
            <a:r>
              <a:rPr lang="en-US" sz="1530" b="1" dirty="0"/>
              <a:t>of IT troubleshooting tools, e.g</a:t>
            </a:r>
            <a:r>
              <a:rPr lang="en-US" sz="1530" dirty="0"/>
              <a:t>.:</a:t>
            </a:r>
          </a:p>
          <a:p>
            <a:pPr marL="622300" lvl="1" indent="-265113">
              <a:buClr>
                <a:srgbClr val="7030A0"/>
              </a:buClr>
              <a:buFont typeface="Wingdings" panose="05000000000000000000" pitchFamily="2" charset="2"/>
              <a:buChar char="§"/>
            </a:pPr>
            <a:r>
              <a:rPr lang="en-US" sz="1530" b="1" dirty="0"/>
              <a:t>System </a:t>
            </a:r>
            <a:r>
              <a:rPr lang="en-US" sz="1530" b="1" dirty="0" smtClean="0"/>
              <a:t>Restore </a:t>
            </a:r>
            <a:r>
              <a:rPr lang="en-US" sz="1530" dirty="0" smtClean="0"/>
              <a:t>– When things go badly wrong, either at a computer level or a whole network level, systems need to be restored, running the restore software requires physical and software activity with programs such as Drive Image, Ghosting and remote access etc., it has gotten easier but the need for doing so has not changed in years.</a:t>
            </a:r>
            <a:endParaRPr lang="en-US" sz="1530" dirty="0"/>
          </a:p>
          <a:p>
            <a:pPr marL="622300" lvl="1" indent="-265113">
              <a:buClr>
                <a:srgbClr val="7030A0"/>
              </a:buClr>
              <a:buFont typeface="Wingdings" panose="05000000000000000000" pitchFamily="2" charset="2"/>
              <a:buChar char="§"/>
            </a:pPr>
            <a:r>
              <a:rPr lang="en-US" sz="1530" b="1" dirty="0" smtClean="0"/>
              <a:t>Antivirus</a:t>
            </a:r>
            <a:r>
              <a:rPr lang="en-US" sz="1530" dirty="0" smtClean="0"/>
              <a:t> – Every day there are new viruses and the antivirus software needs to be updated regularly, daily, it needs to be updated on the network and on machines. It is the technicians role to do so, either through remote access, system updates or through network controls</a:t>
            </a:r>
            <a:endParaRPr lang="en-US" sz="1530" dirty="0"/>
          </a:p>
          <a:p>
            <a:pPr marL="622300" lvl="1" indent="-265113">
              <a:buClr>
                <a:srgbClr val="7030A0"/>
              </a:buClr>
              <a:buFont typeface="Wingdings" panose="05000000000000000000" pitchFamily="2" charset="2"/>
              <a:buChar char="§"/>
            </a:pPr>
            <a:r>
              <a:rPr lang="en-US" sz="1530" b="1" dirty="0"/>
              <a:t>Device </a:t>
            </a:r>
            <a:r>
              <a:rPr lang="en-US" sz="1530" b="1" dirty="0" smtClean="0"/>
              <a:t>Manager </a:t>
            </a:r>
            <a:r>
              <a:rPr lang="en-US" sz="1530" dirty="0" smtClean="0"/>
              <a:t>– Every brand of computer is different and requires different hardware installations to manage the many different cards and objects that it runs. For example, how many different kinds of printers have you seen in your school, all have different installers and drivers, similarly for smartboards, scanners and connection devices. Add to this the range of different network hardware that is installed and how often new equipment is installed. All this takes time, skills and a technician.</a:t>
            </a:r>
          </a:p>
          <a:p>
            <a:pPr marL="622300" lvl="1" indent="-265113">
              <a:buClr>
                <a:srgbClr val="7030A0"/>
              </a:buClr>
              <a:buFont typeface="Wingdings" panose="05000000000000000000" pitchFamily="2" charset="2"/>
              <a:buChar char="§"/>
            </a:pPr>
            <a:r>
              <a:rPr lang="en-US" sz="1530" dirty="0" smtClean="0"/>
              <a:t>Ask your teacher to allow you to see the network room for a view of the many different types and versions of hardware it takes to run your school network.</a:t>
            </a:r>
          </a:p>
          <a:p>
            <a:pPr>
              <a:buClr>
                <a:srgbClr val="7030A0"/>
              </a:buClr>
            </a:pPr>
            <a:r>
              <a:rPr lang="en-US" sz="1530" b="1" dirty="0" smtClean="0">
                <a:solidFill>
                  <a:srgbClr val="FF0000"/>
                </a:solidFill>
              </a:rPr>
              <a:t>P1.1 – Task 01 – </a:t>
            </a:r>
            <a:r>
              <a:rPr lang="en-US" sz="1530" dirty="0" smtClean="0">
                <a:solidFill>
                  <a:srgbClr val="FF0000"/>
                </a:solidFill>
              </a:rPr>
              <a:t>In a report or presentation, describe the role and duties of Progress Academy school technician.</a:t>
            </a:r>
          </a:p>
          <a:p>
            <a:pPr marL="285750" indent="-285750">
              <a:buClr>
                <a:srgbClr val="7030A0"/>
              </a:buClr>
              <a:buSzPct val="68000"/>
              <a:buFont typeface="Arial" panose="020B0604020202020204" pitchFamily="34" charset="0"/>
              <a:buChar char="►"/>
            </a:pPr>
            <a:r>
              <a:rPr lang="en-US" sz="1530" dirty="0" smtClean="0"/>
              <a:t>For this you should use your own school technician as a similar example.</a:t>
            </a:r>
          </a:p>
        </p:txBody>
      </p:sp>
      <p:graphicFrame>
        <p:nvGraphicFramePr>
          <p:cNvPr id="4" name="Table 3"/>
          <p:cNvGraphicFramePr>
            <a:graphicFrameLocks noGrp="1"/>
          </p:cNvGraphicFramePr>
          <p:nvPr>
            <p:extLst>
              <p:ext uri="{D42A27DB-BD31-4B8C-83A1-F6EECF244321}">
                <p14:modId xmlns:p14="http://schemas.microsoft.com/office/powerpoint/2010/main" val="3151923124"/>
              </p:ext>
            </p:extLst>
          </p:nvPr>
        </p:nvGraphicFramePr>
        <p:xfrm>
          <a:off x="7308304" y="1052736"/>
          <a:ext cx="1584176" cy="5616624"/>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584176"/>
              </a:tblGrid>
              <a:tr h="386075">
                <a:tc>
                  <a:txBody>
                    <a:bodyPr/>
                    <a:lstStyle/>
                    <a:p>
                      <a:pPr>
                        <a:spcAft>
                          <a:spcPts val="0"/>
                        </a:spcAft>
                      </a:pPr>
                      <a:endParaRPr lang="en-GB" sz="147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230549">
                <a:tc>
                  <a:txBody>
                    <a:bodyPr/>
                    <a:lstStyle/>
                    <a:p>
                      <a:pPr marL="177800" indent="-177800" algn="l">
                        <a:spcAft>
                          <a:spcPts val="600"/>
                        </a:spcAft>
                        <a:buFontTx/>
                        <a:buBlip>
                          <a:blip r:embed="rId3"/>
                        </a:buBlip>
                      </a:pPr>
                      <a:r>
                        <a:rPr lang="en-GB" sz="1470" baseline="0" dirty="0" smtClean="0">
                          <a:solidFill>
                            <a:srgbClr val="FF0000"/>
                          </a:solidFill>
                          <a:effectLst/>
                          <a:latin typeface="Arial" pitchFamily="34" charset="0"/>
                          <a:ea typeface="Times New Roman"/>
                          <a:cs typeface="Arial" pitchFamily="34" charset="0"/>
                        </a:rPr>
                        <a:t>Are all the parts in a computer necessary</a:t>
                      </a:r>
                    </a:p>
                    <a:p>
                      <a:pPr marL="177800" indent="-177800" algn="l">
                        <a:spcAft>
                          <a:spcPts val="600"/>
                        </a:spcAft>
                        <a:buFontTx/>
                        <a:buBlip>
                          <a:blip r:embed="rId3"/>
                        </a:buBlip>
                      </a:pPr>
                      <a:r>
                        <a:rPr lang="en-GB" sz="1470" baseline="0" dirty="0" smtClean="0">
                          <a:solidFill>
                            <a:schemeClr val="tx1"/>
                          </a:solidFill>
                          <a:effectLst/>
                          <a:latin typeface="Arial" pitchFamily="34" charset="0"/>
                          <a:ea typeface="Times New Roman"/>
                          <a:cs typeface="Arial" pitchFamily="34" charset="0"/>
                        </a:rPr>
                        <a:t>Could I build my own processor</a:t>
                      </a:r>
                    </a:p>
                    <a:p>
                      <a:pPr marL="177800" indent="-177800" algn="l">
                        <a:spcAft>
                          <a:spcPts val="600"/>
                        </a:spcAft>
                        <a:buFontTx/>
                        <a:buBlip>
                          <a:blip r:embed="rId3"/>
                        </a:buBlip>
                      </a:pPr>
                      <a:r>
                        <a:rPr lang="en-GB" sz="1470" baseline="0" dirty="0" smtClean="0">
                          <a:solidFill>
                            <a:srgbClr val="FF0000"/>
                          </a:solidFill>
                          <a:effectLst/>
                          <a:latin typeface="Arial" pitchFamily="34" charset="0"/>
                          <a:ea typeface="Times New Roman"/>
                          <a:cs typeface="Arial" pitchFamily="34" charset="0"/>
                        </a:rPr>
                        <a:t>How do I make my PC faster</a:t>
                      </a:r>
                    </a:p>
                    <a:p>
                      <a:pPr marL="177800" indent="-177800" algn="l">
                        <a:spcAft>
                          <a:spcPts val="600"/>
                        </a:spcAft>
                        <a:buFontTx/>
                        <a:buBlip>
                          <a:blip r:embed="rId3"/>
                        </a:buBlip>
                      </a:pPr>
                      <a:r>
                        <a:rPr lang="en-GB" sz="1470" baseline="0" dirty="0" smtClean="0">
                          <a:solidFill>
                            <a:schemeClr val="tx1"/>
                          </a:solidFill>
                          <a:effectLst/>
                          <a:latin typeface="Arial" pitchFamily="34" charset="0"/>
                          <a:ea typeface="Times New Roman"/>
                          <a:cs typeface="Arial" pitchFamily="34" charset="0"/>
                        </a:rPr>
                        <a:t>What is Moore’s Law</a:t>
                      </a:r>
                    </a:p>
                    <a:p>
                      <a:pPr marL="177800" indent="-177800" algn="l">
                        <a:spcAft>
                          <a:spcPts val="600"/>
                        </a:spcAft>
                        <a:buFontTx/>
                        <a:buBlip>
                          <a:blip r:embed="rId3"/>
                        </a:buBlip>
                      </a:pPr>
                      <a:r>
                        <a:rPr lang="en-GB" sz="1470" baseline="0" dirty="0" smtClean="0">
                          <a:solidFill>
                            <a:srgbClr val="FF0000"/>
                          </a:solidFill>
                          <a:effectLst/>
                          <a:latin typeface="Arial" pitchFamily="34" charset="0"/>
                          <a:ea typeface="Times New Roman"/>
                          <a:cs typeface="Arial" pitchFamily="34" charset="0"/>
                        </a:rPr>
                        <a:t>Is a laptop better than a PC</a:t>
                      </a:r>
                    </a:p>
                    <a:p>
                      <a:pPr marL="177800" indent="-177800" algn="l">
                        <a:spcAft>
                          <a:spcPts val="600"/>
                        </a:spcAft>
                        <a:buFontTx/>
                        <a:buBlip>
                          <a:blip r:embed="rId3"/>
                        </a:buBlip>
                      </a:pPr>
                      <a:r>
                        <a:rPr lang="en-GB" sz="1470" baseline="0" dirty="0" smtClean="0">
                          <a:solidFill>
                            <a:schemeClr val="tx1"/>
                          </a:solidFill>
                          <a:effectLst/>
                          <a:latin typeface="Arial" pitchFamily="34" charset="0"/>
                          <a:ea typeface="Times New Roman"/>
                          <a:cs typeface="Arial" pitchFamily="34" charset="0"/>
                        </a:rPr>
                        <a:t>Can I change my CPU without changing my motherboard.</a:t>
                      </a:r>
                    </a:p>
                    <a:p>
                      <a:pPr marL="177800" indent="-177800" algn="l">
                        <a:spcAft>
                          <a:spcPts val="600"/>
                        </a:spcAft>
                        <a:buFontTx/>
                        <a:buBlip>
                          <a:blip r:embed="rId3"/>
                        </a:buBlip>
                      </a:pPr>
                      <a:r>
                        <a:rPr lang="en-GB" sz="1470" baseline="0" dirty="0" smtClean="0">
                          <a:solidFill>
                            <a:srgbClr val="FF0000"/>
                          </a:solidFill>
                          <a:effectLst/>
                          <a:latin typeface="Arial" pitchFamily="34" charset="0"/>
                          <a:ea typeface="Times New Roman"/>
                          <a:cs typeface="Arial" pitchFamily="34" charset="0"/>
                        </a:rPr>
                        <a:t>Tablet vs, Laptops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5"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3997" y="1101703"/>
            <a:ext cx="1476475" cy="311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078843"/>
      </p:ext>
    </p:extLst>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0"/>
            <a:ext cx="7920880" cy="620688"/>
          </a:xfrm>
        </p:spPr>
        <p:txBody>
          <a:bodyPr>
            <a:noAutofit/>
          </a:bodyPr>
          <a:lstStyle/>
          <a:p>
            <a:r>
              <a:rPr lang="en-GB" sz="4800" dirty="0" smtClean="0"/>
              <a:t>P1.2 – Role of an IT Technician</a:t>
            </a:r>
            <a:endParaRPr lang="en-GB" b="1" dirty="0" smtClean="0"/>
          </a:p>
        </p:txBody>
      </p:sp>
      <p:pic>
        <p:nvPicPr>
          <p:cNvPr id="3" name="Network Administrator Intervie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9512" y="1052736"/>
            <a:ext cx="7008440" cy="5256330"/>
          </a:xfrm>
          <a:prstGeom prst="rect">
            <a:avLst/>
          </a:prstGeom>
        </p:spPr>
      </p:pic>
      <p:sp>
        <p:nvSpPr>
          <p:cNvPr id="6" name="TextBox 5">
            <a:hlinkClick r:id="rId6" action="ppaction://hlinkfile"/>
          </p:cNvPr>
          <p:cNvSpPr txBox="1"/>
          <p:nvPr/>
        </p:nvSpPr>
        <p:spPr>
          <a:xfrm>
            <a:off x="7308304" y="6309066"/>
            <a:ext cx="1569660" cy="369332"/>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IE" dirty="0" smtClean="0"/>
              <a:t>Or Click Here</a:t>
            </a:r>
            <a:endParaRPr lang="en-GB" dirty="0"/>
          </a:p>
        </p:txBody>
      </p:sp>
    </p:spTree>
    <p:extLst>
      <p:ext uri="{BB962C8B-B14F-4D97-AF65-F5344CB8AC3E}">
        <p14:creationId xmlns:p14="http://schemas.microsoft.com/office/powerpoint/2010/main" val="4280734688"/>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0"/>
            <a:ext cx="7920880" cy="620688"/>
          </a:xfrm>
        </p:spPr>
        <p:txBody>
          <a:bodyPr>
            <a:noAutofit/>
          </a:bodyPr>
          <a:lstStyle/>
          <a:p>
            <a:r>
              <a:rPr lang="en-GB" sz="4800" dirty="0" smtClean="0"/>
              <a:t>P1.2 – Role of an IT Technician</a:t>
            </a:r>
            <a:endParaRPr lang="en-GB" b="1" dirty="0" smtClean="0"/>
          </a:p>
        </p:txBody>
      </p:sp>
      <p:sp>
        <p:nvSpPr>
          <p:cNvPr id="2" name="Rectangle 1"/>
          <p:cNvSpPr/>
          <p:nvPr/>
        </p:nvSpPr>
        <p:spPr>
          <a:xfrm>
            <a:off x="179512" y="1052736"/>
            <a:ext cx="7054624" cy="5613845"/>
          </a:xfrm>
          <a:prstGeom prst="rect">
            <a:avLst/>
          </a:prstGeom>
        </p:spPr>
        <p:txBody>
          <a:bodyPr wrap="square">
            <a:spAutoFit/>
          </a:bodyPr>
          <a:lstStyle/>
          <a:p>
            <a:pPr marL="268288" indent="-268288">
              <a:buClr>
                <a:srgbClr val="7030A0"/>
              </a:buClr>
              <a:buSzPct val="68000"/>
              <a:buFont typeface="Wingdings 3" panose="05040102010807070707" pitchFamily="18" charset="2"/>
              <a:buChar char=""/>
            </a:pPr>
            <a:r>
              <a:rPr lang="en-US" sz="1560" dirty="0" smtClean="0"/>
              <a:t>When </a:t>
            </a:r>
            <a:r>
              <a:rPr lang="en-US" sz="1560" dirty="0"/>
              <a:t>Progress Academy has stated the priority requirements that their IT system must have. These include:</a:t>
            </a:r>
          </a:p>
          <a:p>
            <a:pPr marL="622300" lvl="1" indent="-265113">
              <a:buClr>
                <a:srgbClr val="7030A0"/>
              </a:buClr>
              <a:buFont typeface="Wingdings" panose="05000000000000000000" pitchFamily="2" charset="2"/>
              <a:buChar char="§"/>
            </a:pPr>
            <a:r>
              <a:rPr lang="en-US" sz="1560" dirty="0"/>
              <a:t>printing documentation and scanning documents or images;</a:t>
            </a:r>
          </a:p>
          <a:p>
            <a:pPr marL="622300" lvl="1" indent="-265113">
              <a:buClr>
                <a:srgbClr val="7030A0"/>
              </a:buClr>
              <a:buFont typeface="Wingdings" panose="05000000000000000000" pitchFamily="2" charset="2"/>
              <a:buChar char="§"/>
            </a:pPr>
            <a:r>
              <a:rPr lang="en-US" sz="1560" dirty="0"/>
              <a:t>storing up to 500GB of information and images;</a:t>
            </a:r>
          </a:p>
          <a:p>
            <a:pPr marL="622300" lvl="1" indent="-265113">
              <a:buClr>
                <a:srgbClr val="7030A0"/>
              </a:buClr>
              <a:buFont typeface="Wingdings" panose="05000000000000000000" pitchFamily="2" charset="2"/>
              <a:buChar char="§"/>
            </a:pPr>
            <a:r>
              <a:rPr lang="en-US" sz="1560" dirty="0"/>
              <a:t>transferring data to hand held devices, e.g. tablets or laptops;</a:t>
            </a:r>
          </a:p>
          <a:p>
            <a:pPr marL="622300" lvl="1" indent="-265113">
              <a:buClr>
                <a:srgbClr val="7030A0"/>
              </a:buClr>
              <a:buFont typeface="Wingdings" panose="05000000000000000000" pitchFamily="2" charset="2"/>
              <a:buChar char="§"/>
            </a:pPr>
            <a:r>
              <a:rPr lang="en-US" sz="1560" dirty="0"/>
              <a:t>specialist display devices where appropriate;</a:t>
            </a:r>
          </a:p>
          <a:p>
            <a:pPr marL="622300" lvl="1" indent="-265113">
              <a:buClr>
                <a:srgbClr val="7030A0"/>
              </a:buClr>
              <a:buFont typeface="Wingdings" panose="05000000000000000000" pitchFamily="2" charset="2"/>
              <a:buChar char="§"/>
            </a:pPr>
            <a:r>
              <a:rPr lang="en-US" sz="1560" dirty="0"/>
              <a:t>hosting video conferencing;</a:t>
            </a:r>
          </a:p>
          <a:p>
            <a:pPr marL="622300" lvl="1" indent="-265113">
              <a:buClr>
                <a:srgbClr val="7030A0"/>
              </a:buClr>
              <a:buFont typeface="Wingdings" panose="05000000000000000000" pitchFamily="2" charset="2"/>
              <a:buChar char="§"/>
            </a:pPr>
            <a:r>
              <a:rPr lang="en-US" sz="1560" dirty="0"/>
              <a:t>a simple and easy to use graphical user interface;</a:t>
            </a:r>
          </a:p>
          <a:p>
            <a:pPr marL="622300" lvl="1" indent="-265113">
              <a:buClr>
                <a:srgbClr val="7030A0"/>
              </a:buClr>
              <a:buFont typeface="Wingdings" panose="05000000000000000000" pitchFamily="2" charset="2"/>
              <a:buChar char="§"/>
            </a:pPr>
            <a:r>
              <a:rPr lang="en-US" sz="1560" dirty="0"/>
              <a:t>networking functionality to enable files transfer and sharing;</a:t>
            </a:r>
          </a:p>
          <a:p>
            <a:pPr marL="622300" lvl="1" indent="-265113">
              <a:buClr>
                <a:srgbClr val="7030A0"/>
              </a:buClr>
              <a:buFont typeface="Wingdings" panose="05000000000000000000" pitchFamily="2" charset="2"/>
              <a:buChar char="§"/>
            </a:pPr>
            <a:r>
              <a:rPr lang="en-US" sz="1560" dirty="0"/>
              <a:t>a range of suitable software applications appropriate for teaching staff and students;</a:t>
            </a:r>
          </a:p>
          <a:p>
            <a:pPr marL="622300" lvl="1" indent="-265113">
              <a:buClr>
                <a:srgbClr val="7030A0"/>
              </a:buClr>
              <a:buFont typeface="Wingdings" panose="05000000000000000000" pitchFamily="2" charset="2"/>
              <a:buChar char="§"/>
            </a:pPr>
            <a:r>
              <a:rPr lang="en-US" sz="1560" dirty="0"/>
              <a:t>internet access including appropriate security measures;</a:t>
            </a:r>
          </a:p>
          <a:p>
            <a:pPr marL="622300" lvl="1" indent="-265113">
              <a:buClr>
                <a:srgbClr val="7030A0"/>
              </a:buClr>
              <a:buFont typeface="Wingdings" panose="05000000000000000000" pitchFamily="2" charset="2"/>
              <a:buChar char="§"/>
            </a:pPr>
            <a:r>
              <a:rPr lang="en-US" sz="1560" dirty="0"/>
              <a:t>authorised user only access;</a:t>
            </a:r>
          </a:p>
          <a:p>
            <a:pPr marL="622300" lvl="1" indent="-265113">
              <a:buClr>
                <a:srgbClr val="7030A0"/>
              </a:buClr>
              <a:buFont typeface="Wingdings" panose="05000000000000000000" pitchFamily="2" charset="2"/>
              <a:buChar char="§"/>
            </a:pPr>
            <a:r>
              <a:rPr lang="en-US" sz="1560" dirty="0"/>
              <a:t>appropriate backup and recovery systems</a:t>
            </a:r>
            <a:r>
              <a:rPr lang="en-US" sz="1560" dirty="0" smtClean="0"/>
              <a:t>.</a:t>
            </a:r>
          </a:p>
          <a:p>
            <a:pPr marL="622300" lvl="1" indent="-265113">
              <a:buClr>
                <a:srgbClr val="7030A0"/>
              </a:buClr>
              <a:buFont typeface="Wingdings" panose="05000000000000000000" pitchFamily="2" charset="2"/>
              <a:buChar char="§"/>
            </a:pPr>
            <a:r>
              <a:rPr lang="en-US" sz="1560" dirty="0" smtClean="0"/>
              <a:t>automating the </a:t>
            </a:r>
            <a:r>
              <a:rPr lang="en-US" sz="1560" dirty="0"/>
              <a:t>student registration system, the monitoring of student grades and the control of stock and resources in the Academy e.g. paper, pens and equipment</a:t>
            </a:r>
            <a:r>
              <a:rPr lang="en-US" sz="1560" dirty="0" smtClean="0"/>
              <a:t>.</a:t>
            </a:r>
            <a:endParaRPr lang="en-US" sz="1560" dirty="0"/>
          </a:p>
          <a:p>
            <a:pPr>
              <a:buClr>
                <a:srgbClr val="7030A0"/>
              </a:buClr>
            </a:pPr>
            <a:r>
              <a:rPr lang="en-US" sz="1560" b="1" dirty="0" smtClean="0">
                <a:solidFill>
                  <a:srgbClr val="FF0000"/>
                </a:solidFill>
              </a:rPr>
              <a:t>P1.2 – Task 02 – </a:t>
            </a:r>
            <a:r>
              <a:rPr lang="en-US" sz="1560" dirty="0" smtClean="0">
                <a:solidFill>
                  <a:srgbClr val="FF0000"/>
                </a:solidFill>
              </a:rPr>
              <a:t>Describe the role Progress Academy Technicians will play in the priority requirements of the IT systems.</a:t>
            </a:r>
          </a:p>
          <a:p>
            <a:pPr marL="285750" indent="-285750">
              <a:buClr>
                <a:srgbClr val="7030A0"/>
              </a:buClr>
              <a:buSzPct val="68000"/>
              <a:buFont typeface="Arial" panose="020B0604020202020204" pitchFamily="34" charset="0"/>
              <a:buChar char="►"/>
            </a:pPr>
            <a:r>
              <a:rPr lang="en-US" sz="1560" dirty="0" smtClean="0"/>
              <a:t>For this you should use the list above and for each, describe what you think the IT technicians role in each task should be. Remember they are not programmers, they are technicians which involves setting up hardware, installing software and making sure things work as they should.</a:t>
            </a:r>
          </a:p>
        </p:txBody>
      </p:sp>
      <p:graphicFrame>
        <p:nvGraphicFramePr>
          <p:cNvPr id="4" name="Table 3"/>
          <p:cNvGraphicFramePr>
            <a:graphicFrameLocks noGrp="1"/>
          </p:cNvGraphicFramePr>
          <p:nvPr>
            <p:extLst>
              <p:ext uri="{D42A27DB-BD31-4B8C-83A1-F6EECF244321}">
                <p14:modId xmlns:p14="http://schemas.microsoft.com/office/powerpoint/2010/main" val="3151923124"/>
              </p:ext>
            </p:extLst>
          </p:nvPr>
        </p:nvGraphicFramePr>
        <p:xfrm>
          <a:off x="7308304" y="1052736"/>
          <a:ext cx="1584176" cy="5616624"/>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584176"/>
              </a:tblGrid>
              <a:tr h="386075">
                <a:tc>
                  <a:txBody>
                    <a:bodyPr/>
                    <a:lstStyle/>
                    <a:p>
                      <a:pPr>
                        <a:spcAft>
                          <a:spcPts val="0"/>
                        </a:spcAft>
                      </a:pPr>
                      <a:endParaRPr lang="en-GB" sz="147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230549">
                <a:tc>
                  <a:txBody>
                    <a:bodyPr/>
                    <a:lstStyle/>
                    <a:p>
                      <a:pPr marL="177800" indent="-177800" algn="l">
                        <a:spcAft>
                          <a:spcPts val="600"/>
                        </a:spcAft>
                        <a:buFontTx/>
                        <a:buBlip>
                          <a:blip r:embed="rId3"/>
                        </a:buBlip>
                      </a:pPr>
                      <a:r>
                        <a:rPr lang="en-GB" sz="1470" baseline="0" dirty="0" smtClean="0">
                          <a:solidFill>
                            <a:srgbClr val="FF0000"/>
                          </a:solidFill>
                          <a:effectLst/>
                          <a:latin typeface="Arial" pitchFamily="34" charset="0"/>
                          <a:ea typeface="Times New Roman"/>
                          <a:cs typeface="Arial" pitchFamily="34" charset="0"/>
                        </a:rPr>
                        <a:t>Are all the parts in a computer necessary</a:t>
                      </a:r>
                    </a:p>
                    <a:p>
                      <a:pPr marL="177800" indent="-177800" algn="l">
                        <a:spcAft>
                          <a:spcPts val="600"/>
                        </a:spcAft>
                        <a:buFontTx/>
                        <a:buBlip>
                          <a:blip r:embed="rId3"/>
                        </a:buBlip>
                      </a:pPr>
                      <a:r>
                        <a:rPr lang="en-GB" sz="1470" baseline="0" dirty="0" smtClean="0">
                          <a:solidFill>
                            <a:schemeClr val="tx1"/>
                          </a:solidFill>
                          <a:effectLst/>
                          <a:latin typeface="Arial" pitchFamily="34" charset="0"/>
                          <a:ea typeface="Times New Roman"/>
                          <a:cs typeface="Arial" pitchFamily="34" charset="0"/>
                        </a:rPr>
                        <a:t>Could I build my own processor</a:t>
                      </a:r>
                    </a:p>
                    <a:p>
                      <a:pPr marL="177800" indent="-177800" algn="l">
                        <a:spcAft>
                          <a:spcPts val="600"/>
                        </a:spcAft>
                        <a:buFontTx/>
                        <a:buBlip>
                          <a:blip r:embed="rId3"/>
                        </a:buBlip>
                      </a:pPr>
                      <a:r>
                        <a:rPr lang="en-GB" sz="1470" baseline="0" dirty="0" smtClean="0">
                          <a:solidFill>
                            <a:srgbClr val="FF0000"/>
                          </a:solidFill>
                          <a:effectLst/>
                          <a:latin typeface="Arial" pitchFamily="34" charset="0"/>
                          <a:ea typeface="Times New Roman"/>
                          <a:cs typeface="Arial" pitchFamily="34" charset="0"/>
                        </a:rPr>
                        <a:t>How do I make my PC faster</a:t>
                      </a:r>
                    </a:p>
                    <a:p>
                      <a:pPr marL="177800" indent="-177800" algn="l">
                        <a:spcAft>
                          <a:spcPts val="600"/>
                        </a:spcAft>
                        <a:buFontTx/>
                        <a:buBlip>
                          <a:blip r:embed="rId3"/>
                        </a:buBlip>
                      </a:pPr>
                      <a:r>
                        <a:rPr lang="en-GB" sz="1470" baseline="0" dirty="0" smtClean="0">
                          <a:solidFill>
                            <a:schemeClr val="tx1"/>
                          </a:solidFill>
                          <a:effectLst/>
                          <a:latin typeface="Arial" pitchFamily="34" charset="0"/>
                          <a:ea typeface="Times New Roman"/>
                          <a:cs typeface="Arial" pitchFamily="34" charset="0"/>
                        </a:rPr>
                        <a:t>What is Moore’s Law</a:t>
                      </a:r>
                    </a:p>
                    <a:p>
                      <a:pPr marL="177800" indent="-177800" algn="l">
                        <a:spcAft>
                          <a:spcPts val="600"/>
                        </a:spcAft>
                        <a:buFontTx/>
                        <a:buBlip>
                          <a:blip r:embed="rId3"/>
                        </a:buBlip>
                      </a:pPr>
                      <a:r>
                        <a:rPr lang="en-GB" sz="1470" baseline="0" dirty="0" smtClean="0">
                          <a:solidFill>
                            <a:srgbClr val="FF0000"/>
                          </a:solidFill>
                          <a:effectLst/>
                          <a:latin typeface="Arial" pitchFamily="34" charset="0"/>
                          <a:ea typeface="Times New Roman"/>
                          <a:cs typeface="Arial" pitchFamily="34" charset="0"/>
                        </a:rPr>
                        <a:t>Is a laptop better than a PC</a:t>
                      </a:r>
                    </a:p>
                    <a:p>
                      <a:pPr marL="177800" indent="-177800" algn="l">
                        <a:spcAft>
                          <a:spcPts val="600"/>
                        </a:spcAft>
                        <a:buFontTx/>
                        <a:buBlip>
                          <a:blip r:embed="rId3"/>
                        </a:buBlip>
                      </a:pPr>
                      <a:r>
                        <a:rPr lang="en-GB" sz="1470" baseline="0" dirty="0" smtClean="0">
                          <a:solidFill>
                            <a:schemeClr val="tx1"/>
                          </a:solidFill>
                          <a:effectLst/>
                          <a:latin typeface="Arial" pitchFamily="34" charset="0"/>
                          <a:ea typeface="Times New Roman"/>
                          <a:cs typeface="Arial" pitchFamily="34" charset="0"/>
                        </a:rPr>
                        <a:t>Can I change my CPU without changing my motherboard.</a:t>
                      </a:r>
                    </a:p>
                    <a:p>
                      <a:pPr marL="177800" indent="-177800" algn="l">
                        <a:spcAft>
                          <a:spcPts val="600"/>
                        </a:spcAft>
                        <a:buFontTx/>
                        <a:buBlip>
                          <a:blip r:embed="rId3"/>
                        </a:buBlip>
                      </a:pPr>
                      <a:r>
                        <a:rPr lang="en-GB" sz="1470" baseline="0" dirty="0" smtClean="0">
                          <a:solidFill>
                            <a:srgbClr val="FF0000"/>
                          </a:solidFill>
                          <a:effectLst/>
                          <a:latin typeface="Arial" pitchFamily="34" charset="0"/>
                          <a:ea typeface="Times New Roman"/>
                          <a:cs typeface="Arial" pitchFamily="34" charset="0"/>
                        </a:rPr>
                        <a:t>Tablet vs, Laptops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5"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3997" y="1101703"/>
            <a:ext cx="1476475" cy="311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058985"/>
      </p:ext>
    </p:extLst>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0"/>
            <a:ext cx="7920880" cy="620688"/>
          </a:xfrm>
        </p:spPr>
        <p:txBody>
          <a:bodyPr>
            <a:noAutofit/>
          </a:bodyPr>
          <a:lstStyle/>
          <a:p>
            <a:r>
              <a:rPr lang="en-GB" sz="4800" dirty="0" smtClean="0"/>
              <a:t>P1.3 – Role of an IT Technician</a:t>
            </a:r>
            <a:endParaRPr lang="en-GB" b="1" dirty="0" smtClean="0"/>
          </a:p>
        </p:txBody>
      </p:sp>
      <p:sp>
        <p:nvSpPr>
          <p:cNvPr id="2" name="Rectangle 1"/>
          <p:cNvSpPr/>
          <p:nvPr/>
        </p:nvSpPr>
        <p:spPr>
          <a:xfrm>
            <a:off x="179512" y="1052736"/>
            <a:ext cx="7054624" cy="5613845"/>
          </a:xfrm>
          <a:prstGeom prst="rect">
            <a:avLst/>
          </a:prstGeom>
        </p:spPr>
        <p:txBody>
          <a:bodyPr wrap="square">
            <a:spAutoFit/>
          </a:bodyPr>
          <a:lstStyle/>
          <a:p>
            <a:pPr marL="268288" indent="-268288">
              <a:buClr>
                <a:srgbClr val="7030A0"/>
              </a:buClr>
              <a:buSzPct val="68000"/>
              <a:buFont typeface="Wingdings 3" panose="05040102010807070707" pitchFamily="18" charset="2"/>
              <a:buChar char=""/>
            </a:pPr>
            <a:r>
              <a:rPr lang="en-US" sz="1560" dirty="0" smtClean="0"/>
              <a:t>It is often assumed that IT technicians do little all day but look at the computer screen. Progress Academy have hired a new technician but are unsure of the roles and benefits of this in the changing educational environment. You have been asked to justify this decision in a changing IT world.</a:t>
            </a:r>
          </a:p>
          <a:p>
            <a:pPr marL="268288" indent="-268288">
              <a:buClr>
                <a:srgbClr val="7030A0"/>
              </a:buClr>
              <a:buSzPct val="68000"/>
              <a:buFont typeface="Wingdings 3" panose="05040102010807070707" pitchFamily="18" charset="2"/>
              <a:buChar char=""/>
            </a:pPr>
            <a:r>
              <a:rPr lang="en-US" sz="1560" dirty="0" smtClean="0"/>
              <a:t>For this you will need to think about how IT has changed and is changing, how a school that is going very IT orientated might be able to benefit from another technician. In your proposed report outline the following:</a:t>
            </a:r>
          </a:p>
          <a:p>
            <a:pPr marL="536575" lvl="1" indent="-268288">
              <a:buClr>
                <a:srgbClr val="7030A0"/>
              </a:buClr>
              <a:buSzPct val="68000"/>
              <a:buFont typeface="Wingdings" panose="05000000000000000000" pitchFamily="2" charset="2"/>
              <a:buChar char="§"/>
            </a:pPr>
            <a:r>
              <a:rPr lang="en-US" sz="1560" b="1" dirty="0" smtClean="0"/>
              <a:t>the </a:t>
            </a:r>
            <a:r>
              <a:rPr lang="en-US" sz="1560" b="1" dirty="0"/>
              <a:t>aims of IT technical support in a </a:t>
            </a:r>
            <a:r>
              <a:rPr lang="en-US" sz="1560" b="1" dirty="0" smtClean="0"/>
              <a:t>business </a:t>
            </a:r>
            <a:r>
              <a:rPr lang="en-US" sz="1560" dirty="0" smtClean="0"/>
              <a:t>– using the previous list, describe what a technician is supposed to do, what functions are they there to deal with primarily and what additional roles might they be expected to do.</a:t>
            </a:r>
            <a:endParaRPr lang="en-US" sz="1560" dirty="0"/>
          </a:p>
          <a:p>
            <a:pPr marL="536575" lvl="1" indent="-268288">
              <a:buClr>
                <a:srgbClr val="7030A0"/>
              </a:buClr>
              <a:buSzPct val="68000"/>
              <a:buFont typeface="Wingdings" panose="05000000000000000000" pitchFamily="2" charset="2"/>
              <a:buChar char="§"/>
            </a:pPr>
            <a:r>
              <a:rPr lang="en-US" sz="1560" b="1" dirty="0"/>
              <a:t>the purpose of IT technical support in a </a:t>
            </a:r>
            <a:r>
              <a:rPr lang="en-US" sz="1560" b="1" dirty="0" smtClean="0"/>
              <a:t>business </a:t>
            </a:r>
            <a:r>
              <a:rPr lang="en-US" sz="1560" dirty="0" smtClean="0"/>
              <a:t>– in terms of support in the classroom and on telephone, outline what a technician will be expected to do, is it there to fix every problem or help the user learn to fix the problems. Think about the common problems with IT that happen in your classroom and the technical standards of the teachers that have to deal with them.</a:t>
            </a:r>
            <a:endParaRPr lang="en-US" sz="1560" dirty="0"/>
          </a:p>
          <a:p>
            <a:pPr marL="536575" lvl="1" indent="-268288">
              <a:buClr>
                <a:srgbClr val="7030A0"/>
              </a:buClr>
              <a:buSzPct val="68000"/>
              <a:buFont typeface="Wingdings" panose="05000000000000000000" pitchFamily="2" charset="2"/>
              <a:buChar char="§"/>
            </a:pPr>
            <a:r>
              <a:rPr lang="en-US" sz="1560" b="1" dirty="0"/>
              <a:t>benefits and drawback of IT technical </a:t>
            </a:r>
            <a:r>
              <a:rPr lang="en-US" sz="1560" b="1" dirty="0" smtClean="0"/>
              <a:t>support </a:t>
            </a:r>
            <a:r>
              <a:rPr lang="en-US" sz="1560" dirty="0" smtClean="0"/>
              <a:t>– As a support feature, on the phone and personally, outline some of the benefits and issues that could arise from having technical support within the school.</a:t>
            </a:r>
          </a:p>
          <a:p>
            <a:pPr>
              <a:buClr>
                <a:srgbClr val="7030A0"/>
              </a:buClr>
              <a:buSzPct val="68000"/>
            </a:pPr>
            <a:r>
              <a:rPr lang="en-US" sz="1560" b="1" dirty="0" smtClean="0">
                <a:solidFill>
                  <a:srgbClr val="FF0000"/>
                </a:solidFill>
              </a:rPr>
              <a:t>P1.3 – Task 03 – </a:t>
            </a:r>
            <a:r>
              <a:rPr lang="en-US" sz="1560" dirty="0" smtClean="0">
                <a:solidFill>
                  <a:srgbClr val="FF0000"/>
                </a:solidFill>
              </a:rPr>
              <a:t>Create a report or presentation to outline the aims, purpose and benefits of technical support within the given scenario.</a:t>
            </a:r>
            <a:endParaRPr lang="en-US" sz="1560" dirty="0">
              <a:solidFill>
                <a:srgbClr val="FF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268431966"/>
              </p:ext>
            </p:extLst>
          </p:nvPr>
        </p:nvGraphicFramePr>
        <p:xfrm>
          <a:off x="7308304" y="1052736"/>
          <a:ext cx="1584176" cy="5616624"/>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584176"/>
              </a:tblGrid>
              <a:tr h="386075">
                <a:tc>
                  <a:txBody>
                    <a:bodyPr/>
                    <a:lstStyle/>
                    <a:p>
                      <a:pPr>
                        <a:spcAft>
                          <a:spcPts val="0"/>
                        </a:spcAft>
                      </a:pPr>
                      <a:endParaRPr lang="en-GB" sz="147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230549">
                <a:tc>
                  <a:txBody>
                    <a:bodyPr/>
                    <a:lstStyle/>
                    <a:p>
                      <a:pPr marL="177800" indent="-177800" algn="l">
                        <a:spcAft>
                          <a:spcPts val="600"/>
                        </a:spcAft>
                        <a:buFontTx/>
                        <a:buBlip>
                          <a:blip r:embed="rId3"/>
                        </a:buBlip>
                      </a:pPr>
                      <a:r>
                        <a:rPr lang="en-GB" sz="1470" baseline="0" dirty="0" smtClean="0">
                          <a:solidFill>
                            <a:srgbClr val="FF0000"/>
                          </a:solidFill>
                          <a:effectLst/>
                          <a:latin typeface="Arial" pitchFamily="34" charset="0"/>
                          <a:ea typeface="Times New Roman"/>
                          <a:cs typeface="Arial" pitchFamily="34" charset="0"/>
                        </a:rPr>
                        <a:t>What do the computer technicians do all day</a:t>
                      </a:r>
                    </a:p>
                    <a:p>
                      <a:pPr marL="177800" indent="-177800" algn="l">
                        <a:spcAft>
                          <a:spcPts val="600"/>
                        </a:spcAft>
                        <a:buFontTx/>
                        <a:buBlip>
                          <a:blip r:embed="rId3"/>
                        </a:buBlip>
                      </a:pPr>
                      <a:r>
                        <a:rPr lang="en-GB" sz="1470" baseline="0" dirty="0" smtClean="0">
                          <a:solidFill>
                            <a:schemeClr val="tx1"/>
                          </a:solidFill>
                          <a:effectLst/>
                          <a:latin typeface="Arial" pitchFamily="34" charset="0"/>
                          <a:ea typeface="Times New Roman"/>
                          <a:cs typeface="Arial" pitchFamily="34" charset="0"/>
                        </a:rPr>
                        <a:t>Is it mostly a matter of turning it off and on again</a:t>
                      </a:r>
                    </a:p>
                    <a:p>
                      <a:pPr marL="177800" indent="-177800" algn="l">
                        <a:spcAft>
                          <a:spcPts val="600"/>
                        </a:spcAft>
                        <a:buFontTx/>
                        <a:buBlip>
                          <a:blip r:embed="rId3"/>
                        </a:buBlip>
                      </a:pPr>
                      <a:r>
                        <a:rPr lang="en-GB" sz="1470" baseline="0" dirty="0" smtClean="0">
                          <a:solidFill>
                            <a:srgbClr val="FF0000"/>
                          </a:solidFill>
                          <a:effectLst/>
                          <a:latin typeface="Arial" pitchFamily="34" charset="0"/>
                          <a:ea typeface="Times New Roman"/>
                          <a:cs typeface="Arial" pitchFamily="34" charset="0"/>
                        </a:rPr>
                        <a:t>How do they remember so much</a:t>
                      </a:r>
                    </a:p>
                    <a:p>
                      <a:pPr marL="177800" indent="-177800" algn="l">
                        <a:spcAft>
                          <a:spcPts val="600"/>
                        </a:spcAft>
                        <a:buFontTx/>
                        <a:buBlip>
                          <a:blip r:embed="rId3"/>
                        </a:buBlip>
                      </a:pPr>
                      <a:r>
                        <a:rPr lang="en-GB" sz="1470" baseline="0" dirty="0" smtClean="0">
                          <a:solidFill>
                            <a:schemeClr val="tx1"/>
                          </a:solidFill>
                          <a:effectLst/>
                          <a:latin typeface="Arial" pitchFamily="34" charset="0"/>
                          <a:ea typeface="Times New Roman"/>
                          <a:cs typeface="Arial" pitchFamily="34" charset="0"/>
                        </a:rPr>
                        <a:t>Have they ever not been able to fix it</a:t>
                      </a:r>
                    </a:p>
                    <a:p>
                      <a:pPr marL="177800" indent="-177800" algn="l">
                        <a:spcAft>
                          <a:spcPts val="600"/>
                        </a:spcAft>
                        <a:buFontTx/>
                        <a:buBlip>
                          <a:blip r:embed="rId3"/>
                        </a:buBlip>
                      </a:pPr>
                      <a:r>
                        <a:rPr lang="en-GB" sz="1470" baseline="0" dirty="0" smtClean="0">
                          <a:solidFill>
                            <a:srgbClr val="FF0000"/>
                          </a:solidFill>
                          <a:effectLst/>
                          <a:latin typeface="Arial" pitchFamily="34" charset="0"/>
                          <a:ea typeface="Times New Roman"/>
                          <a:cs typeface="Arial" pitchFamily="34" charset="0"/>
                        </a:rPr>
                        <a:t>Does your school use remote access</a:t>
                      </a:r>
                    </a:p>
                    <a:p>
                      <a:pPr marL="177800" indent="-177800" algn="l">
                        <a:spcAft>
                          <a:spcPts val="600"/>
                        </a:spcAft>
                        <a:buFontTx/>
                        <a:buBlip>
                          <a:blip r:embed="rId3"/>
                        </a:buBlip>
                      </a:pPr>
                      <a:r>
                        <a:rPr lang="en-GB" sz="1470" baseline="0" dirty="0" smtClean="0">
                          <a:solidFill>
                            <a:schemeClr val="tx1"/>
                          </a:solidFill>
                          <a:effectLst/>
                          <a:latin typeface="Arial" pitchFamily="34" charset="0"/>
                          <a:ea typeface="Times New Roman"/>
                          <a:cs typeface="Arial" pitchFamily="34" charset="0"/>
                        </a:rPr>
                        <a:t>Can your teacher see what you are doing..</a:t>
                      </a:r>
                      <a:endParaRPr lang="en-GB" sz="1470" baseline="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5"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3997" y="1101703"/>
            <a:ext cx="1476475" cy="311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177615"/>
      </p:ext>
    </p:extLst>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0"/>
            <a:ext cx="7920880" cy="620688"/>
          </a:xfrm>
        </p:spPr>
        <p:txBody>
          <a:bodyPr>
            <a:noAutofit/>
          </a:bodyPr>
          <a:lstStyle/>
          <a:p>
            <a:r>
              <a:rPr lang="en-GB" sz="4800" dirty="0" smtClean="0"/>
              <a:t>D1.1 – Role of an IT Technician</a:t>
            </a:r>
            <a:endParaRPr lang="en-GB" b="1" dirty="0" smtClean="0"/>
          </a:p>
        </p:txBody>
      </p:sp>
      <p:sp>
        <p:nvSpPr>
          <p:cNvPr id="2" name="Rectangle 1"/>
          <p:cNvSpPr/>
          <p:nvPr/>
        </p:nvSpPr>
        <p:spPr>
          <a:xfrm>
            <a:off x="179512" y="1052736"/>
            <a:ext cx="7054624" cy="5586145"/>
          </a:xfrm>
          <a:prstGeom prst="rect">
            <a:avLst/>
          </a:prstGeom>
        </p:spPr>
        <p:txBody>
          <a:bodyPr wrap="square">
            <a:spAutoFit/>
          </a:bodyPr>
          <a:lstStyle/>
          <a:p>
            <a:pPr marL="268288" indent="-268288">
              <a:buClr>
                <a:srgbClr val="7030A0"/>
              </a:buClr>
              <a:buSzPct val="68000"/>
              <a:buFont typeface="Wingdings 3" panose="05040102010807070707" pitchFamily="18" charset="2"/>
              <a:buChar char=""/>
            </a:pPr>
            <a:r>
              <a:rPr lang="en-US" sz="1700" dirty="0" smtClean="0"/>
              <a:t>For distinction you will need to identify any </a:t>
            </a:r>
            <a:r>
              <a:rPr lang="en-US" sz="1700" dirty="0"/>
              <a:t>similarities or differences in the IT support that has been provided within each </a:t>
            </a:r>
            <a:r>
              <a:rPr lang="en-US" sz="1700" dirty="0" smtClean="0"/>
              <a:t>organisation. Using the three scenarios, </a:t>
            </a:r>
            <a:r>
              <a:rPr lang="en-US" sz="1700" dirty="0" smtClean="0">
                <a:hlinkClick r:id="rId3" action="ppaction://hlinkfile"/>
              </a:rPr>
              <a:t>here</a:t>
            </a:r>
            <a:r>
              <a:rPr lang="en-US" sz="1700" dirty="0" smtClean="0"/>
              <a:t>, </a:t>
            </a:r>
            <a:r>
              <a:rPr lang="en-US" sz="1700" dirty="0" smtClean="0">
                <a:hlinkClick r:id="rId4" action="ppaction://hlinkfile"/>
              </a:rPr>
              <a:t>here </a:t>
            </a:r>
            <a:r>
              <a:rPr lang="en-US" sz="1700" dirty="0" smtClean="0"/>
              <a:t>and </a:t>
            </a:r>
            <a:r>
              <a:rPr lang="en-US" sz="1700" dirty="0" smtClean="0">
                <a:hlinkClick r:id="rId5" action="ppaction://hlinkfile"/>
              </a:rPr>
              <a:t>here</a:t>
            </a:r>
            <a:r>
              <a:rPr lang="en-US" sz="1700" dirty="0" smtClean="0"/>
              <a:t>, and using evidence from the job descriptions discuss the differences that exist in the different IT Support roles provided. Use the following questions to structure your argument:</a:t>
            </a:r>
          </a:p>
          <a:p>
            <a:pPr marL="536575" lvl="1" indent="-261938">
              <a:buClr>
                <a:srgbClr val="7030A0"/>
              </a:buClr>
              <a:buSzPct val="68000"/>
              <a:buFont typeface="Wingdings" panose="05000000000000000000" pitchFamily="2" charset="2"/>
              <a:buChar char="§"/>
            </a:pPr>
            <a:r>
              <a:rPr lang="en-US" sz="1700" dirty="0" smtClean="0"/>
              <a:t>How does IT support and Network support differ.</a:t>
            </a:r>
          </a:p>
          <a:p>
            <a:pPr marL="536575" lvl="1" indent="-261938">
              <a:buClr>
                <a:srgbClr val="7030A0"/>
              </a:buClr>
              <a:buSzPct val="68000"/>
              <a:buFont typeface="Wingdings" panose="05000000000000000000" pitchFamily="2" charset="2"/>
              <a:buChar char="§"/>
            </a:pPr>
            <a:r>
              <a:rPr lang="en-US" sz="1700" dirty="0" smtClean="0"/>
              <a:t>What roles are there in each that are different than the others.</a:t>
            </a:r>
          </a:p>
          <a:p>
            <a:pPr marL="536575" lvl="1" indent="-261938">
              <a:buClr>
                <a:srgbClr val="7030A0"/>
              </a:buClr>
              <a:buSzPct val="68000"/>
              <a:buFont typeface="Wingdings" panose="05000000000000000000" pitchFamily="2" charset="2"/>
              <a:buChar char="§"/>
            </a:pPr>
            <a:r>
              <a:rPr lang="en-US" sz="1700" dirty="0" smtClean="0"/>
              <a:t>What additional responsibilities are given to those who are qualified.</a:t>
            </a:r>
          </a:p>
          <a:p>
            <a:pPr marL="536575" lvl="1" indent="-261938">
              <a:buClr>
                <a:srgbClr val="7030A0"/>
              </a:buClr>
              <a:buSzPct val="68000"/>
              <a:buFont typeface="Wingdings" panose="05000000000000000000" pitchFamily="2" charset="2"/>
              <a:buChar char="§"/>
            </a:pPr>
            <a:r>
              <a:rPr lang="en-US" sz="1700" dirty="0" smtClean="0"/>
              <a:t>How does line management differ in each scenario.</a:t>
            </a:r>
          </a:p>
          <a:p>
            <a:pPr marL="536575" lvl="1" indent="-261938">
              <a:buClr>
                <a:srgbClr val="7030A0"/>
              </a:buClr>
              <a:buSzPct val="68000"/>
              <a:buFont typeface="Wingdings" panose="05000000000000000000" pitchFamily="2" charset="2"/>
              <a:buChar char="§"/>
            </a:pPr>
            <a:r>
              <a:rPr lang="en-US" sz="1700" dirty="0" smtClean="0"/>
              <a:t>How does the pay for each role determine the different responsibilities.</a:t>
            </a:r>
          </a:p>
          <a:p>
            <a:pPr marL="536575" lvl="1" indent="-261938">
              <a:buClr>
                <a:srgbClr val="7030A0"/>
              </a:buClr>
              <a:buSzPct val="68000"/>
              <a:buFont typeface="Wingdings" panose="05000000000000000000" pitchFamily="2" charset="2"/>
              <a:buChar char="§"/>
            </a:pPr>
            <a:r>
              <a:rPr lang="en-US" sz="1700" dirty="0" smtClean="0"/>
              <a:t>Why does the Network role have more complex tasks.</a:t>
            </a:r>
          </a:p>
          <a:p>
            <a:pPr marL="536575" lvl="1" indent="-261938">
              <a:buClr>
                <a:srgbClr val="7030A0"/>
              </a:buClr>
              <a:buSzPct val="68000"/>
              <a:buFont typeface="Wingdings" panose="05000000000000000000" pitchFamily="2" charset="2"/>
              <a:buChar char="§"/>
            </a:pPr>
            <a:r>
              <a:rPr lang="en-US" sz="1700" dirty="0" smtClean="0"/>
              <a:t>What similarities are there in the tasks.</a:t>
            </a:r>
          </a:p>
          <a:p>
            <a:pPr marL="536575" lvl="1" indent="-261938">
              <a:buClr>
                <a:srgbClr val="7030A0"/>
              </a:buClr>
              <a:buSzPct val="68000"/>
              <a:buFont typeface="Wingdings" panose="05000000000000000000" pitchFamily="2" charset="2"/>
              <a:buChar char="§"/>
            </a:pPr>
            <a:r>
              <a:rPr lang="en-US" sz="1700" dirty="0" smtClean="0"/>
              <a:t>What similarities are there in the expectations of behaviour and confidentiality in the staff.</a:t>
            </a:r>
          </a:p>
          <a:p>
            <a:pPr marL="536575" lvl="1" indent="-261938">
              <a:buClr>
                <a:srgbClr val="7030A0"/>
              </a:buClr>
              <a:buSzPct val="68000"/>
              <a:buFont typeface="Wingdings" panose="05000000000000000000" pitchFamily="2" charset="2"/>
              <a:buChar char="§"/>
            </a:pPr>
            <a:r>
              <a:rPr lang="en-US" sz="1700" dirty="0" smtClean="0"/>
              <a:t>Which role has the most responsibility and why.</a:t>
            </a:r>
          </a:p>
          <a:p>
            <a:pPr marL="0" lvl="1">
              <a:buClr>
                <a:srgbClr val="7030A0"/>
              </a:buClr>
              <a:buSzPct val="68000"/>
            </a:pPr>
            <a:r>
              <a:rPr lang="en-US" sz="1700" b="1" dirty="0" smtClean="0">
                <a:solidFill>
                  <a:srgbClr val="FF0000"/>
                </a:solidFill>
              </a:rPr>
              <a:t>D1.1 – Task 04 – </a:t>
            </a:r>
            <a:r>
              <a:rPr lang="en-US" sz="1700" dirty="0" smtClean="0">
                <a:solidFill>
                  <a:srgbClr val="FF0000"/>
                </a:solidFill>
              </a:rPr>
              <a:t>Using the job descriptions or ones of your own, annotate, describe and </a:t>
            </a:r>
            <a:r>
              <a:rPr lang="en-US" sz="1700" dirty="0">
                <a:solidFill>
                  <a:srgbClr val="FF0000"/>
                </a:solidFill>
              </a:rPr>
              <a:t>compare the activities that are carried out within different IT technician roles. </a:t>
            </a:r>
          </a:p>
        </p:txBody>
      </p:sp>
      <p:graphicFrame>
        <p:nvGraphicFramePr>
          <p:cNvPr id="4" name="Table 3"/>
          <p:cNvGraphicFramePr>
            <a:graphicFrameLocks noGrp="1"/>
          </p:cNvGraphicFramePr>
          <p:nvPr>
            <p:extLst>
              <p:ext uri="{D42A27DB-BD31-4B8C-83A1-F6EECF244321}">
                <p14:modId xmlns:p14="http://schemas.microsoft.com/office/powerpoint/2010/main" val="3067508387"/>
              </p:ext>
            </p:extLst>
          </p:nvPr>
        </p:nvGraphicFramePr>
        <p:xfrm>
          <a:off x="7308304" y="1052736"/>
          <a:ext cx="1584176" cy="5616624"/>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584176"/>
              </a:tblGrid>
              <a:tr h="386075">
                <a:tc>
                  <a:txBody>
                    <a:bodyPr/>
                    <a:lstStyle/>
                    <a:p>
                      <a:pPr>
                        <a:spcAft>
                          <a:spcPts val="0"/>
                        </a:spcAft>
                      </a:pPr>
                      <a:endParaRPr lang="en-GB" sz="147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230549">
                <a:tc>
                  <a:txBody>
                    <a:bodyPr/>
                    <a:lstStyle/>
                    <a:p>
                      <a:pPr marL="177800" indent="-177800" algn="l">
                        <a:spcAft>
                          <a:spcPts val="600"/>
                        </a:spcAft>
                        <a:buFontTx/>
                        <a:buBlip>
                          <a:blip r:embed="rId6"/>
                        </a:buBlip>
                      </a:pPr>
                      <a:r>
                        <a:rPr lang="en-GB" sz="1470" baseline="0" dirty="0" smtClean="0">
                          <a:solidFill>
                            <a:srgbClr val="FF0000"/>
                          </a:solidFill>
                          <a:effectLst/>
                          <a:latin typeface="Arial" pitchFamily="34" charset="0"/>
                          <a:ea typeface="Times New Roman"/>
                          <a:cs typeface="Arial" pitchFamily="34" charset="0"/>
                        </a:rPr>
                        <a:t>What do the computer technicians do all day</a:t>
                      </a:r>
                    </a:p>
                    <a:p>
                      <a:pPr marL="177800" indent="-177800" algn="l">
                        <a:spcAft>
                          <a:spcPts val="600"/>
                        </a:spcAft>
                        <a:buFontTx/>
                        <a:buBlip>
                          <a:blip r:embed="rId6"/>
                        </a:buBlip>
                      </a:pPr>
                      <a:r>
                        <a:rPr lang="en-GB" sz="1470" baseline="0" dirty="0" smtClean="0">
                          <a:solidFill>
                            <a:schemeClr val="tx1"/>
                          </a:solidFill>
                          <a:effectLst/>
                          <a:latin typeface="Arial" pitchFamily="34" charset="0"/>
                          <a:ea typeface="Times New Roman"/>
                          <a:cs typeface="Arial" pitchFamily="34" charset="0"/>
                        </a:rPr>
                        <a:t>Is it mostly a matter of turning it off and on again</a:t>
                      </a:r>
                    </a:p>
                    <a:p>
                      <a:pPr marL="177800" indent="-177800" algn="l">
                        <a:spcAft>
                          <a:spcPts val="600"/>
                        </a:spcAft>
                        <a:buFontTx/>
                        <a:buBlip>
                          <a:blip r:embed="rId6"/>
                        </a:buBlip>
                      </a:pPr>
                      <a:r>
                        <a:rPr lang="en-GB" sz="1470" baseline="0" dirty="0" smtClean="0">
                          <a:solidFill>
                            <a:srgbClr val="FF0000"/>
                          </a:solidFill>
                          <a:effectLst/>
                          <a:latin typeface="Arial" pitchFamily="34" charset="0"/>
                          <a:ea typeface="Times New Roman"/>
                          <a:cs typeface="Arial" pitchFamily="34" charset="0"/>
                        </a:rPr>
                        <a:t>How do they remember so much</a:t>
                      </a:r>
                    </a:p>
                    <a:p>
                      <a:pPr marL="177800" indent="-177800" algn="l">
                        <a:spcAft>
                          <a:spcPts val="600"/>
                        </a:spcAft>
                        <a:buFontTx/>
                        <a:buBlip>
                          <a:blip r:embed="rId6"/>
                        </a:buBlip>
                      </a:pPr>
                      <a:r>
                        <a:rPr lang="en-GB" sz="1470" baseline="0" dirty="0" smtClean="0">
                          <a:solidFill>
                            <a:schemeClr val="tx1"/>
                          </a:solidFill>
                          <a:effectLst/>
                          <a:latin typeface="Arial" pitchFamily="34" charset="0"/>
                          <a:ea typeface="Times New Roman"/>
                          <a:cs typeface="Arial" pitchFamily="34" charset="0"/>
                        </a:rPr>
                        <a:t>Have they ever not been able to fix it</a:t>
                      </a:r>
                    </a:p>
                    <a:p>
                      <a:pPr marL="177800" indent="-177800" algn="l">
                        <a:spcAft>
                          <a:spcPts val="600"/>
                        </a:spcAft>
                        <a:buFontTx/>
                        <a:buBlip>
                          <a:blip r:embed="rId6"/>
                        </a:buBlip>
                      </a:pPr>
                      <a:r>
                        <a:rPr lang="en-GB" sz="1470" baseline="0" dirty="0" smtClean="0">
                          <a:solidFill>
                            <a:srgbClr val="FF0000"/>
                          </a:solidFill>
                          <a:effectLst/>
                          <a:latin typeface="Arial" pitchFamily="34" charset="0"/>
                          <a:ea typeface="Times New Roman"/>
                          <a:cs typeface="Arial" pitchFamily="34" charset="0"/>
                        </a:rPr>
                        <a:t>Does your school use remote access</a:t>
                      </a:r>
                    </a:p>
                    <a:p>
                      <a:pPr marL="177800" indent="-177800" algn="l">
                        <a:spcAft>
                          <a:spcPts val="600"/>
                        </a:spcAft>
                        <a:buFontTx/>
                        <a:buBlip>
                          <a:blip r:embed="rId6"/>
                        </a:buBlip>
                      </a:pPr>
                      <a:r>
                        <a:rPr lang="en-GB" sz="1470" baseline="0" dirty="0" smtClean="0">
                          <a:solidFill>
                            <a:schemeClr val="tx1"/>
                          </a:solidFill>
                          <a:effectLst/>
                          <a:latin typeface="Arial" pitchFamily="34" charset="0"/>
                          <a:ea typeface="Times New Roman"/>
                          <a:cs typeface="Arial" pitchFamily="34" charset="0"/>
                        </a:rPr>
                        <a:t>Can your teacher see what you are doing..</a:t>
                      </a:r>
                      <a:endParaRPr lang="en-GB" sz="1470" baseline="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5" name="Picture 4" descr="Think Abou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43997" y="1101703"/>
            <a:ext cx="1476475" cy="311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779522"/>
      </p:ext>
    </p:extLst>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7428" y="1052736"/>
            <a:ext cx="8729042" cy="5693866"/>
          </a:xfrm>
          <a:prstGeom prst="rect">
            <a:avLst/>
          </a:prstGeom>
        </p:spPr>
        <p:txBody>
          <a:bodyPr wrap="square">
            <a:spAutoFit/>
          </a:bodyPr>
          <a:lstStyle/>
          <a:p>
            <a:pPr marL="0" lvl="1">
              <a:buClr>
                <a:srgbClr val="7030A0"/>
              </a:buClr>
              <a:buSzPct val="68000"/>
            </a:pPr>
            <a:r>
              <a:rPr lang="en-US" sz="2800" b="1" dirty="0">
                <a:solidFill>
                  <a:srgbClr val="FF0000"/>
                </a:solidFill>
              </a:rPr>
              <a:t>P1.1 – Task 01 – </a:t>
            </a:r>
            <a:r>
              <a:rPr lang="en-US" sz="2800" dirty="0">
                <a:solidFill>
                  <a:srgbClr val="FF0000"/>
                </a:solidFill>
              </a:rPr>
              <a:t>In a report or presentation, describe the role and duties of Progress Academy school technician.</a:t>
            </a:r>
          </a:p>
          <a:p>
            <a:pPr marL="0" lvl="1">
              <a:buClr>
                <a:srgbClr val="7030A0"/>
              </a:buClr>
              <a:buSzPct val="68000"/>
            </a:pPr>
            <a:r>
              <a:rPr lang="en-US" sz="2800" b="1" dirty="0" smtClean="0">
                <a:solidFill>
                  <a:srgbClr val="FF0000"/>
                </a:solidFill>
              </a:rPr>
              <a:t>P1.2 </a:t>
            </a:r>
            <a:r>
              <a:rPr lang="en-US" sz="2800" b="1" dirty="0">
                <a:solidFill>
                  <a:srgbClr val="FF0000"/>
                </a:solidFill>
              </a:rPr>
              <a:t>– Task 02 – </a:t>
            </a:r>
            <a:r>
              <a:rPr lang="en-US" sz="2800" dirty="0">
                <a:solidFill>
                  <a:srgbClr val="FF0000"/>
                </a:solidFill>
              </a:rPr>
              <a:t>Describe the role Progress Academy Technicians will play in the priority requirements of the IT systems.</a:t>
            </a:r>
          </a:p>
          <a:p>
            <a:pPr marL="0" lvl="1">
              <a:buClr>
                <a:srgbClr val="7030A0"/>
              </a:buClr>
              <a:buSzPct val="68000"/>
            </a:pPr>
            <a:r>
              <a:rPr lang="en-US" sz="2800" b="1" dirty="0" smtClean="0">
                <a:solidFill>
                  <a:srgbClr val="FF0000"/>
                </a:solidFill>
              </a:rPr>
              <a:t>P1.3 </a:t>
            </a:r>
            <a:r>
              <a:rPr lang="en-US" sz="2800" b="1" dirty="0">
                <a:solidFill>
                  <a:srgbClr val="FF0000"/>
                </a:solidFill>
              </a:rPr>
              <a:t>– Task 03 – </a:t>
            </a:r>
            <a:r>
              <a:rPr lang="en-US" sz="2800" dirty="0">
                <a:solidFill>
                  <a:srgbClr val="FF0000"/>
                </a:solidFill>
              </a:rPr>
              <a:t>Create a report or presentation to outline the aims, purpose and benefits of technical support within the given scenario.</a:t>
            </a:r>
          </a:p>
          <a:p>
            <a:pPr marL="0" lvl="1">
              <a:buClr>
                <a:srgbClr val="7030A0"/>
              </a:buClr>
              <a:buSzPct val="68000"/>
            </a:pPr>
            <a:r>
              <a:rPr lang="en-US" sz="2800" b="1" dirty="0" smtClean="0">
                <a:solidFill>
                  <a:srgbClr val="FF0000"/>
                </a:solidFill>
              </a:rPr>
              <a:t>D1.1 </a:t>
            </a:r>
            <a:r>
              <a:rPr lang="en-US" sz="2800" b="1" dirty="0">
                <a:solidFill>
                  <a:srgbClr val="FF0000"/>
                </a:solidFill>
              </a:rPr>
              <a:t>– Task 04 – </a:t>
            </a:r>
            <a:r>
              <a:rPr lang="en-US" sz="2800" dirty="0">
                <a:solidFill>
                  <a:srgbClr val="FF0000"/>
                </a:solidFill>
              </a:rPr>
              <a:t>Using the job descriptions or ones of your own, annotate, describe and compare the activities that are carried out within different IT technician roles. </a:t>
            </a:r>
            <a:endParaRPr lang="en-US" sz="2800" dirty="0">
              <a:solidFill>
                <a:srgbClr val="FF0000"/>
              </a:solidFill>
            </a:endParaRPr>
          </a:p>
        </p:txBody>
      </p:sp>
      <p:sp>
        <p:nvSpPr>
          <p:cNvPr id="14" name="Title 2"/>
          <p:cNvSpPr>
            <a:spLocks noGrp="1"/>
          </p:cNvSpPr>
          <p:nvPr>
            <p:ph type="title"/>
          </p:nvPr>
        </p:nvSpPr>
        <p:spPr>
          <a:xfrm>
            <a:off x="35496" y="44624"/>
            <a:ext cx="7992888" cy="548680"/>
          </a:xfrm>
        </p:spPr>
        <p:txBody>
          <a:bodyPr>
            <a:noAutofit/>
          </a:bodyPr>
          <a:lstStyle/>
          <a:p>
            <a:pPr>
              <a:buClr>
                <a:srgbClr val="C00000"/>
              </a:buClr>
            </a:pPr>
            <a:r>
              <a:rPr lang="en-IE" sz="3600" dirty="0" smtClean="0"/>
              <a:t>LO1 </a:t>
            </a:r>
            <a:r>
              <a:rPr lang="en-IE" sz="3600" dirty="0" smtClean="0"/>
              <a:t>– Assessment Criteria</a:t>
            </a:r>
            <a:endParaRPr lang="en-GB" sz="3600" dirty="0"/>
          </a:p>
        </p:txBody>
      </p:sp>
    </p:spTree>
    <p:extLst>
      <p:ext uri="{BB962C8B-B14F-4D97-AF65-F5344CB8AC3E}">
        <p14:creationId xmlns:p14="http://schemas.microsoft.com/office/powerpoint/2010/main" val="2794140128"/>
      </p:ext>
    </p:extLst>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704856" cy="692696"/>
          </a:xfrm>
        </p:spPr>
        <p:txBody>
          <a:bodyPr>
            <a:noAutofit/>
          </a:bodyPr>
          <a:lstStyle/>
          <a:p>
            <a:r>
              <a:rPr lang="en-GB" sz="4000" dirty="0" smtClean="0"/>
              <a:t>Assessment Criteria</a:t>
            </a:r>
            <a:endParaRPr lang="en-GB" sz="3900" b="1" dirty="0" smtClean="0"/>
          </a:p>
        </p:txBody>
      </p:sp>
      <p:graphicFrame>
        <p:nvGraphicFramePr>
          <p:cNvPr id="4" name="Table 3"/>
          <p:cNvGraphicFramePr>
            <a:graphicFrameLocks noGrp="1"/>
          </p:cNvGraphicFramePr>
          <p:nvPr>
            <p:extLst>
              <p:ext uri="{D42A27DB-BD31-4B8C-83A1-F6EECF244321}">
                <p14:modId xmlns:p14="http://schemas.microsoft.com/office/powerpoint/2010/main" val="3003420086"/>
              </p:ext>
            </p:extLst>
          </p:nvPr>
        </p:nvGraphicFramePr>
        <p:xfrm>
          <a:off x="251520" y="1061824"/>
          <a:ext cx="8640960" cy="5570220"/>
        </p:xfrm>
        <a:graphic>
          <a:graphicData uri="http://schemas.openxmlformats.org/drawingml/2006/table">
            <a:tbl>
              <a:tblPr firstRow="1" bandRow="1">
                <a:tableStyleId>{B301B821-A1FF-4177-AEE7-76D212191A09}</a:tableStyleId>
              </a:tblPr>
              <a:tblGrid>
                <a:gridCol w="1887941"/>
                <a:gridCol w="2541459"/>
                <a:gridCol w="1979312"/>
                <a:gridCol w="2232248"/>
              </a:tblGrid>
              <a:tr h="202312">
                <a:tc>
                  <a:txBody>
                    <a:bodyPr/>
                    <a:lstStyle/>
                    <a:p>
                      <a:pPr algn="ctr"/>
                      <a:r>
                        <a:rPr lang="en-GB" sz="1400" dirty="0" smtClean="0">
                          <a:latin typeface="Arial" panose="020B0604020202020204" pitchFamily="34" charset="0"/>
                          <a:cs typeface="Arial" panose="020B0604020202020204" pitchFamily="34" charset="0"/>
                        </a:rPr>
                        <a:t>The Learner will</a:t>
                      </a:r>
                      <a:endParaRPr lang="en-GB" sz="1400" b="0" dirty="0">
                        <a:latin typeface="Arial" panose="020B0604020202020204" pitchFamily="34" charset="0"/>
                        <a:cs typeface="Arial" panose="020B0604020202020204" pitchFamily="34" charset="0"/>
                      </a:endParaRPr>
                    </a:p>
                  </a:txBody>
                  <a:tcPr/>
                </a:tc>
                <a:tc>
                  <a:txBody>
                    <a:bodyPr/>
                    <a:lstStyle/>
                    <a:p>
                      <a:pPr algn="l"/>
                      <a:r>
                        <a:rPr lang="en-US" sz="1400" dirty="0" smtClean="0">
                          <a:latin typeface="Arial" panose="020B0604020202020204" pitchFamily="34" charset="0"/>
                          <a:cs typeface="Arial" panose="020B0604020202020204" pitchFamily="34" charset="0"/>
                        </a:rPr>
                        <a:t>Pass</a:t>
                      </a:r>
                    </a:p>
                    <a:p>
                      <a:pPr algn="l"/>
                      <a:r>
                        <a:rPr lang="en-US" sz="1400" dirty="0" smtClean="0">
                          <a:latin typeface="Arial" panose="020B0604020202020204" pitchFamily="34" charset="0"/>
                          <a:cs typeface="Arial" panose="020B0604020202020204" pitchFamily="34" charset="0"/>
                        </a:rPr>
                        <a:t>The assessment criteria are the pass</a:t>
                      </a:r>
                      <a:r>
                        <a:rPr lang="en-US" sz="1400" baseline="0"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requirements for</a:t>
                      </a:r>
                      <a:r>
                        <a:rPr lang="en-US" sz="1400" baseline="0"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this unit.</a:t>
                      </a:r>
                      <a:r>
                        <a:rPr lang="en-US" sz="1400" baseline="0"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The learner can:</a:t>
                      </a:r>
                      <a:endParaRPr lang="en-GB" sz="1400" b="0" dirty="0">
                        <a:latin typeface="Arial" panose="020B0604020202020204" pitchFamily="34" charset="0"/>
                        <a:cs typeface="Arial" panose="020B0604020202020204" pitchFamily="34" charset="0"/>
                      </a:endParaRPr>
                    </a:p>
                  </a:txBody>
                  <a:tcPr/>
                </a:tc>
                <a:tc>
                  <a:txBody>
                    <a:bodyPr/>
                    <a:lstStyle/>
                    <a:p>
                      <a:pPr algn="l"/>
                      <a:r>
                        <a:rPr lang="en-US" sz="1400" dirty="0" smtClean="0">
                          <a:latin typeface="Arial" panose="020B0604020202020204" pitchFamily="34" charset="0"/>
                          <a:cs typeface="Arial" panose="020B0604020202020204" pitchFamily="34" charset="0"/>
                        </a:rPr>
                        <a:t>Merit</a:t>
                      </a:r>
                    </a:p>
                    <a:p>
                      <a:pPr algn="l"/>
                      <a:r>
                        <a:rPr lang="en-US" sz="1400" dirty="0" smtClean="0">
                          <a:latin typeface="Arial" panose="020B0604020202020204" pitchFamily="34" charset="0"/>
                          <a:cs typeface="Arial" panose="020B0604020202020204" pitchFamily="34" charset="0"/>
                        </a:rPr>
                        <a:t>To achieve a merit </a:t>
                      </a:r>
                      <a:r>
                        <a:rPr lang="en-US" sz="1400" dirty="0" smtClean="0">
                          <a:latin typeface="Arial" panose="020B0604020202020204" pitchFamily="34" charset="0"/>
                          <a:cs typeface="Arial" panose="020B0604020202020204" pitchFamily="34" charset="0"/>
                        </a:rPr>
                        <a:t>the</a:t>
                      </a:r>
                      <a:r>
                        <a:rPr lang="en-US" sz="1400" baseline="0"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evidence </a:t>
                      </a:r>
                      <a:r>
                        <a:rPr lang="en-US" sz="1400" dirty="0" smtClean="0">
                          <a:latin typeface="Arial" panose="020B0604020202020204" pitchFamily="34" charset="0"/>
                          <a:cs typeface="Arial" panose="020B0604020202020204" pitchFamily="34" charset="0"/>
                        </a:rPr>
                        <a:t>must show that, </a:t>
                      </a:r>
                      <a:r>
                        <a:rPr lang="en-US" sz="1400" dirty="0" smtClean="0">
                          <a:latin typeface="Arial" panose="020B0604020202020204" pitchFamily="34" charset="0"/>
                          <a:cs typeface="Arial" panose="020B0604020202020204" pitchFamily="34" charset="0"/>
                        </a:rPr>
                        <a:t>in</a:t>
                      </a:r>
                      <a:r>
                        <a:rPr lang="en-US" sz="1400" baseline="0"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addition </a:t>
                      </a:r>
                      <a:r>
                        <a:rPr lang="en-US" sz="1400" dirty="0" smtClean="0">
                          <a:latin typeface="Arial" panose="020B0604020202020204" pitchFamily="34" charset="0"/>
                          <a:cs typeface="Arial" panose="020B0604020202020204" pitchFamily="34" charset="0"/>
                        </a:rPr>
                        <a:t>to the pass criteria,</a:t>
                      </a:r>
                      <a:r>
                        <a:rPr lang="en-US" sz="1400" baseline="0"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the learner is able to:</a:t>
                      </a:r>
                      <a:endParaRPr lang="en-GB" sz="1400" b="0" dirty="0">
                        <a:latin typeface="Arial" panose="020B0604020202020204" pitchFamily="34" charset="0"/>
                        <a:cs typeface="Arial" panose="020B0604020202020204" pitchFamily="34" charset="0"/>
                      </a:endParaRPr>
                    </a:p>
                  </a:txBody>
                  <a:tcPr/>
                </a:tc>
                <a:tc>
                  <a:txBody>
                    <a:bodyPr/>
                    <a:lstStyle/>
                    <a:p>
                      <a:pPr algn="l"/>
                      <a:r>
                        <a:rPr lang="en-US" sz="1400" dirty="0" smtClean="0">
                          <a:latin typeface="Arial" panose="020B0604020202020204" pitchFamily="34" charset="0"/>
                          <a:cs typeface="Arial" panose="020B0604020202020204" pitchFamily="34" charset="0"/>
                        </a:rPr>
                        <a:t>Distinction</a:t>
                      </a:r>
                    </a:p>
                    <a:p>
                      <a:pPr algn="l"/>
                      <a:r>
                        <a:rPr lang="en-US" sz="1400" dirty="0" smtClean="0">
                          <a:latin typeface="Arial" panose="020B0604020202020204" pitchFamily="34" charset="0"/>
                          <a:cs typeface="Arial" panose="020B0604020202020204" pitchFamily="34" charset="0"/>
                        </a:rPr>
                        <a:t>To achieve a distinction the evidence must show that, in addition to the pass and merit criteria, the learner is able to:</a:t>
                      </a:r>
                      <a:endParaRPr lang="en-GB" sz="1400" b="0" dirty="0">
                        <a:latin typeface="Arial" panose="020B0604020202020204" pitchFamily="34" charset="0"/>
                        <a:cs typeface="Arial" panose="020B0604020202020204" pitchFamily="34" charset="0"/>
                      </a:endParaRPr>
                    </a:p>
                  </a:txBody>
                  <a:tcPr/>
                </a:tc>
              </a:tr>
              <a:tr h="534294">
                <a:tc>
                  <a:txBody>
                    <a:bodyPr/>
                    <a:lstStyle/>
                    <a:p>
                      <a:r>
                        <a:rPr kumimoji="0" lang="en-US" sz="1400" u="none" strike="noStrike" kern="1200" baseline="0" dirty="0" smtClean="0">
                          <a:latin typeface="Arial" panose="020B0604020202020204" pitchFamily="34" charset="0"/>
                          <a:cs typeface="Arial" panose="020B0604020202020204" pitchFamily="34" charset="0"/>
                        </a:rPr>
                        <a:t>1. Understand the roles of IT technical support</a:t>
                      </a:r>
                      <a:endPar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GB" sz="1400" b="1" u="none" strike="noStrike" kern="1200" baseline="0" dirty="0" smtClean="0">
                          <a:latin typeface="Arial" panose="020B0604020202020204" pitchFamily="34" charset="0"/>
                          <a:cs typeface="Arial" panose="020B0604020202020204" pitchFamily="34" charset="0"/>
                        </a:rPr>
                        <a:t>P1</a:t>
                      </a:r>
                      <a:r>
                        <a:rPr kumimoji="0" lang="en-GB" sz="1400" u="none" strike="noStrike" kern="1200" baseline="0" dirty="0" smtClean="0">
                          <a:latin typeface="Arial" panose="020B0604020202020204" pitchFamily="34" charset="0"/>
                          <a:cs typeface="Arial" panose="020B0604020202020204" pitchFamily="34" charset="0"/>
                        </a:rPr>
                        <a:t> - </a:t>
                      </a:r>
                      <a:r>
                        <a:rPr kumimoji="0" lang="en-US" sz="1400" u="none" strike="noStrike" kern="1200" baseline="0" dirty="0" smtClean="0">
                          <a:latin typeface="Arial" panose="020B0604020202020204" pitchFamily="34" charset="0"/>
                          <a:cs typeface="Arial" panose="020B0604020202020204" pitchFamily="34" charset="0"/>
                        </a:rPr>
                        <a:t>Explain the role of an IT support technician in an organisation</a:t>
                      </a:r>
                      <a:endPar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solidFill>
                      <a:srgbClr val="FFC000"/>
                    </a:solidFill>
                  </a:tcPr>
                </a:tc>
                <a:tc>
                  <a:txBody>
                    <a:bodyPr/>
                    <a:lstStyle/>
                    <a:p>
                      <a:pPr algn="l"/>
                      <a:endPar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pPr algn="l"/>
                      <a:r>
                        <a:rPr kumimoji="0" lang="en-US" sz="1400" b="1" i="0" u="none" strike="noStrike" kern="1200" baseline="0" dirty="0" smtClean="0">
                          <a:solidFill>
                            <a:schemeClr val="dk1"/>
                          </a:solidFill>
                          <a:latin typeface="Arial" panose="020B0604020202020204" pitchFamily="34" charset="0"/>
                          <a:ea typeface="+mn-ea"/>
                          <a:cs typeface="Arial" panose="020B0604020202020204" pitchFamily="34" charset="0"/>
                        </a:rPr>
                        <a:t>D1</a:t>
                      </a:r>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 - Compare the activities of different IT technician roles</a:t>
                      </a:r>
                    </a:p>
                  </a:txBody>
                  <a:tcPr/>
                </a:tc>
              </a:tr>
              <a:tr h="822960">
                <a:tc>
                  <a:txBody>
                    <a:bodyPr/>
                    <a:lstStyle/>
                    <a:p>
                      <a:r>
                        <a:rPr kumimoji="0" lang="en-US" sz="1400" u="none" strike="noStrike" kern="1200" baseline="0" dirty="0" smtClean="0">
                          <a:latin typeface="Arial" panose="020B0604020202020204" pitchFamily="34" charset="0"/>
                          <a:cs typeface="Arial" panose="020B0604020202020204" pitchFamily="34" charset="0"/>
                        </a:rPr>
                        <a:t>2. Be able to design IT systems to meet business needs</a:t>
                      </a:r>
                      <a:endPar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400" b="1" u="none" strike="noStrike" kern="1200" baseline="0" dirty="0" smtClean="0">
                          <a:latin typeface="Arial" panose="020B0604020202020204" pitchFamily="34" charset="0"/>
                          <a:cs typeface="Arial" panose="020B0604020202020204" pitchFamily="34" charset="0"/>
                        </a:rPr>
                        <a:t>P2</a:t>
                      </a:r>
                      <a:r>
                        <a:rPr kumimoji="0" lang="en-US" sz="1400" u="none" strike="noStrike" kern="1200" baseline="0" dirty="0" smtClean="0">
                          <a:latin typeface="Arial" panose="020B0604020202020204" pitchFamily="34" charset="0"/>
                          <a:cs typeface="Arial" panose="020B0604020202020204" pitchFamily="34" charset="0"/>
                        </a:rPr>
                        <a:t>: Propose an IT system to meet specified business needs</a:t>
                      </a:r>
                      <a:endPar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400" b="1" u="none" strike="noStrike" kern="1200" baseline="0" dirty="0" smtClean="0">
                          <a:latin typeface="Arial" panose="020B0604020202020204" pitchFamily="34" charset="0"/>
                          <a:cs typeface="Arial" panose="020B0604020202020204" pitchFamily="34" charset="0"/>
                        </a:rPr>
                        <a:t>M1</a:t>
                      </a:r>
                      <a:r>
                        <a:rPr kumimoji="0" lang="en-US" sz="1400" u="none" strike="noStrike" kern="1200" baseline="0" dirty="0" smtClean="0">
                          <a:latin typeface="Arial" panose="020B0604020202020204" pitchFamily="34" charset="0"/>
                          <a:cs typeface="Arial" panose="020B0604020202020204" pitchFamily="34" charset="0"/>
                        </a:rPr>
                        <a:t> -Justify how the design meets the</a:t>
                      </a:r>
                    </a:p>
                    <a:p>
                      <a:r>
                        <a:rPr kumimoji="0" lang="en-US" sz="1400" u="none" strike="noStrike" kern="1200" baseline="0" dirty="0" smtClean="0">
                          <a:latin typeface="Arial" panose="020B0604020202020204" pitchFamily="34" charset="0"/>
                          <a:cs typeface="Arial" panose="020B0604020202020204" pitchFamily="34" charset="0"/>
                        </a:rPr>
                        <a:t>specified business needs</a:t>
                      </a:r>
                      <a:endPar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r>
              <a:tr h="541020">
                <a:tc rowSpan="2">
                  <a:txBody>
                    <a:bodyPr/>
                    <a:lstStyle/>
                    <a:p>
                      <a:r>
                        <a:rPr kumimoji="0" lang="en-US" sz="1400" u="none" strike="noStrike" kern="1200" baseline="0" dirty="0" smtClean="0">
                          <a:latin typeface="Arial" panose="020B0604020202020204" pitchFamily="34" charset="0"/>
                          <a:cs typeface="Arial" panose="020B0604020202020204" pitchFamily="34" charset="0"/>
                        </a:rPr>
                        <a:t>3. Be able to select the components for the designed IT systems</a:t>
                      </a:r>
                      <a:endPar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400" b="1" u="none" strike="noStrike" kern="1200" baseline="0" dirty="0" smtClean="0">
                          <a:latin typeface="Arial" panose="020B0604020202020204" pitchFamily="34" charset="0"/>
                          <a:cs typeface="Arial" panose="020B0604020202020204" pitchFamily="34" charset="0"/>
                        </a:rPr>
                        <a:t>P3</a:t>
                      </a:r>
                      <a:r>
                        <a:rPr kumimoji="0" lang="en-US" sz="1400" u="none" strike="noStrike" kern="1200" baseline="0" dirty="0" smtClean="0">
                          <a:latin typeface="Arial" panose="020B0604020202020204" pitchFamily="34" charset="0"/>
                          <a:cs typeface="Arial" panose="020B0604020202020204" pitchFamily="34" charset="0"/>
                        </a:rPr>
                        <a:t> - Select the hardware components for the proposed IT system</a:t>
                      </a:r>
                      <a:endPar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baseline="0" dirty="0" smtClean="0">
                          <a:latin typeface="Arial" panose="020B0604020202020204" pitchFamily="34" charset="0"/>
                          <a:cs typeface="Arial" panose="020B0604020202020204" pitchFamily="34" charset="0"/>
                        </a:rPr>
                        <a:t>M2</a:t>
                      </a:r>
                      <a:r>
                        <a:rPr kumimoji="0" lang="en-US" sz="1400" u="none" strike="noStrike" kern="1200" baseline="0" dirty="0" smtClean="0">
                          <a:latin typeface="Arial" panose="020B0604020202020204" pitchFamily="34" charset="0"/>
                          <a:cs typeface="Arial" panose="020B0604020202020204" pitchFamily="34" charset="0"/>
                        </a:rPr>
                        <a:t> - Justify why the selected components meet the proposed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baseline="0" dirty="0" smtClean="0">
                          <a:latin typeface="Arial" panose="020B0604020202020204" pitchFamily="34" charset="0"/>
                          <a:cs typeface="Arial" panose="020B0604020202020204" pitchFamily="34" charset="0"/>
                        </a:rPr>
                        <a:t>Specification</a:t>
                      </a:r>
                      <a:endPar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r>
              <a:tr h="541020">
                <a:tc vMerge="1">
                  <a:txBody>
                    <a:bodyPr/>
                    <a:lstStyle/>
                    <a:p>
                      <a:endParaRPr lang="en-GB"/>
                    </a:p>
                  </a:txBody>
                  <a:tcPr/>
                </a:tc>
                <a:tc>
                  <a:txBody>
                    <a:bodyPr/>
                    <a:lstStyle/>
                    <a:p>
                      <a:r>
                        <a:rPr kumimoji="0" lang="en-US" sz="1400" b="1" i="0" u="none" strike="noStrike" kern="1200" baseline="0" dirty="0" smtClean="0">
                          <a:solidFill>
                            <a:schemeClr val="dk1"/>
                          </a:solidFill>
                          <a:latin typeface="Arial" panose="020B0604020202020204" pitchFamily="34" charset="0"/>
                          <a:ea typeface="+mn-ea"/>
                          <a:cs typeface="Arial" panose="020B0604020202020204" pitchFamily="34" charset="0"/>
                        </a:rPr>
                        <a:t>P4</a:t>
                      </a:r>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 - Select the software for the proposed IT system</a:t>
                      </a:r>
                    </a:p>
                  </a:txBody>
                  <a:tcPr/>
                </a:tc>
                <a:tc vMerge="1">
                  <a:txBody>
                    <a:bodyPr/>
                    <a:lstStyle/>
                    <a:p>
                      <a:endParaRPr lang="en-GB"/>
                    </a:p>
                  </a:txBody>
                  <a:tcPr/>
                </a:tc>
                <a:tc vMerge="1">
                  <a:txBody>
                    <a:bodyPr/>
                    <a:lstStyle/>
                    <a:p>
                      <a:endParaRPr lang="en-GB"/>
                    </a:p>
                  </a:txBody>
                  <a:tcPr/>
                </a:tc>
              </a:tr>
              <a:tr h="0">
                <a:tc rowSpan="2">
                  <a:txBody>
                    <a:bodyPr/>
                    <a:lstStyle/>
                    <a:p>
                      <a:r>
                        <a:rPr kumimoji="0" lang="en-US" sz="1400" u="none" strike="noStrike" kern="1200" baseline="0" dirty="0" smtClean="0">
                          <a:latin typeface="Arial" panose="020B0604020202020204" pitchFamily="34" charset="0"/>
                          <a:cs typeface="Arial" panose="020B0604020202020204" pitchFamily="34" charset="0"/>
                        </a:rPr>
                        <a:t>4. Be able to build and configure IT systems to meet business needs</a:t>
                      </a:r>
                      <a:endPar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baseline="0" dirty="0" smtClean="0">
                          <a:latin typeface="Arial" panose="020B0604020202020204" pitchFamily="34" charset="0"/>
                          <a:cs typeface="Arial" panose="020B0604020202020204" pitchFamily="34" charset="0"/>
                        </a:rPr>
                        <a:t>P5</a:t>
                      </a:r>
                      <a:r>
                        <a:rPr kumimoji="0" lang="en-US" sz="1400" u="none" strike="noStrike" kern="1200" baseline="0" dirty="0" smtClean="0">
                          <a:latin typeface="Arial" panose="020B0604020202020204" pitchFamily="34" charset="0"/>
                          <a:cs typeface="Arial" panose="020B0604020202020204" pitchFamily="34" charset="0"/>
                        </a:rPr>
                        <a:t> - Build and test the IT system</a:t>
                      </a:r>
                      <a:endPar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baseline="0" dirty="0" smtClean="0">
                          <a:latin typeface="Arial" panose="020B0604020202020204" pitchFamily="34" charset="0"/>
                          <a:cs typeface="Arial" panose="020B0604020202020204" pitchFamily="34" charset="0"/>
                        </a:rPr>
                        <a:t>M3</a:t>
                      </a:r>
                      <a:r>
                        <a:rPr kumimoji="0" lang="en-US" sz="1400" u="none" strike="noStrike" kern="1200" baseline="0" dirty="0" smtClean="0">
                          <a:latin typeface="Arial" panose="020B0604020202020204" pitchFamily="34" charset="0"/>
                          <a:cs typeface="Arial" panose="020B0604020202020204" pitchFamily="34" charset="0"/>
                        </a:rPr>
                        <a:t> - Carry out acceptance testing with the client</a:t>
                      </a:r>
                      <a:endPar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baseline="0" dirty="0" smtClean="0">
                          <a:latin typeface="Arial" panose="020B0604020202020204" pitchFamily="34" charset="0"/>
                          <a:cs typeface="Arial" panose="020B0604020202020204" pitchFamily="34" charset="0"/>
                        </a:rPr>
                        <a:t>D2</a:t>
                      </a:r>
                      <a:r>
                        <a:rPr kumimoji="0" lang="en-US" sz="1400" u="none" strike="noStrike" kern="1200" baseline="0" dirty="0" smtClean="0">
                          <a:latin typeface="Arial" panose="020B0604020202020204" pitchFamily="34" charset="0"/>
                          <a:cs typeface="Arial" panose="020B0604020202020204" pitchFamily="34" charset="0"/>
                        </a:rPr>
                        <a:t> - Evaluate the results from testing and recommend improvements</a:t>
                      </a:r>
                      <a:endPar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r>
              <a:tr h="457200">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baseline="0" dirty="0" smtClean="0">
                          <a:latin typeface="Arial" panose="020B0604020202020204" pitchFamily="34" charset="0"/>
                          <a:cs typeface="Arial" panose="020B0604020202020204" pitchFamily="34" charset="0"/>
                        </a:rPr>
                        <a:t>P6</a:t>
                      </a:r>
                      <a:r>
                        <a:rPr kumimoji="0" lang="en-US" sz="1400" u="none" strike="noStrike" kern="1200" baseline="0" dirty="0" smtClean="0">
                          <a:latin typeface="Arial" panose="020B0604020202020204" pitchFamily="34" charset="0"/>
                          <a:cs typeface="Arial" panose="020B0604020202020204" pitchFamily="34" charset="0"/>
                        </a:rPr>
                        <a:t> - Configure and test the IT system</a:t>
                      </a:r>
                      <a:endPar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r>
            </a:tbl>
          </a:graphicData>
        </a:graphic>
      </p:graphicFrame>
    </p:spTree>
    <p:extLst>
      <p:ext uri="{BB962C8B-B14F-4D97-AF65-F5344CB8AC3E}">
        <p14:creationId xmlns:p14="http://schemas.microsoft.com/office/powerpoint/2010/main" val="4081539807"/>
      </p:ext>
    </p:ext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0"/>
            <a:ext cx="7704856" cy="620688"/>
          </a:xfrm>
        </p:spPr>
        <p:txBody>
          <a:bodyPr>
            <a:noAutofit/>
          </a:bodyPr>
          <a:lstStyle/>
          <a:p>
            <a:r>
              <a:rPr lang="en-GB" sz="4800" dirty="0" smtClean="0"/>
              <a:t>Aim and Purpose</a:t>
            </a:r>
            <a:endParaRPr lang="en-GB" b="1" dirty="0" smtClean="0"/>
          </a:p>
        </p:txBody>
      </p:sp>
      <p:sp>
        <p:nvSpPr>
          <p:cNvPr id="5" name="Rectangle 4"/>
          <p:cNvSpPr/>
          <p:nvPr/>
        </p:nvSpPr>
        <p:spPr>
          <a:xfrm>
            <a:off x="3359860" y="-337066"/>
            <a:ext cx="312906" cy="369332"/>
          </a:xfrm>
          <a:prstGeom prst="rect">
            <a:avLst/>
          </a:prstGeom>
        </p:spPr>
        <p:txBody>
          <a:bodyPr wrap="none">
            <a:spAutoFit/>
          </a:bodyPr>
          <a:lstStyle/>
          <a:p>
            <a:r>
              <a:rPr lang="en-GB" b="1" dirty="0"/>
              <a:t>e</a:t>
            </a:r>
            <a:endParaRPr lang="en-GB" dirty="0"/>
          </a:p>
        </p:txBody>
      </p:sp>
      <p:sp>
        <p:nvSpPr>
          <p:cNvPr id="2" name="Rectangle 1"/>
          <p:cNvSpPr/>
          <p:nvPr/>
        </p:nvSpPr>
        <p:spPr>
          <a:xfrm>
            <a:off x="208675" y="1052736"/>
            <a:ext cx="8654642" cy="5478423"/>
          </a:xfrm>
          <a:prstGeom prst="rect">
            <a:avLst/>
          </a:prstGeom>
        </p:spPr>
        <p:txBody>
          <a:bodyPr wrap="square">
            <a:spAutoFit/>
          </a:bodyPr>
          <a:lstStyle/>
          <a:p>
            <a:pPr>
              <a:buClr>
                <a:srgbClr val="7030A0"/>
              </a:buClr>
            </a:pPr>
            <a:r>
              <a:rPr lang="en-US" sz="2500" b="1" dirty="0" smtClean="0"/>
              <a:t>Learning </a:t>
            </a:r>
            <a:r>
              <a:rPr lang="en-US" sz="2500" b="1" dirty="0"/>
              <a:t>Outcome 1:</a:t>
            </a:r>
            <a:r>
              <a:rPr lang="en-US" sz="2500" dirty="0"/>
              <a:t> Understand the roles of IT technical support.</a:t>
            </a:r>
          </a:p>
          <a:p>
            <a:pPr marL="439738" indent="-439738">
              <a:buClr>
                <a:srgbClr val="7030A0"/>
              </a:buClr>
              <a:buFont typeface="Wingdings 3" panose="05040102010807070707" pitchFamily="18" charset="2"/>
              <a:buChar char=""/>
            </a:pPr>
            <a:r>
              <a:rPr lang="en-US" sz="2500" dirty="0"/>
              <a:t>Your task is to: brief Progress Academy’s Board of Governors about the role of the recently appointed IT support technician.</a:t>
            </a:r>
          </a:p>
          <a:p>
            <a:pPr marL="439738" indent="-439738">
              <a:buClr>
                <a:srgbClr val="7030A0"/>
              </a:buClr>
              <a:buFont typeface="Wingdings 3" panose="05040102010807070707" pitchFamily="18" charset="2"/>
              <a:buChar char=""/>
            </a:pPr>
            <a:r>
              <a:rPr lang="en-US" sz="2500" dirty="0"/>
              <a:t>You are required to provide a detailed and informed briefing to the Academy Governors and so you will need to research the IT support roles within a range of organisations and explain the activities and tasks that are performed by IT support technicians.</a:t>
            </a:r>
          </a:p>
          <a:p>
            <a:pPr marL="439738" indent="-439738">
              <a:buClr>
                <a:srgbClr val="7030A0"/>
              </a:buClr>
              <a:buFont typeface="Wingdings 3" panose="05040102010807070707" pitchFamily="18" charset="2"/>
              <a:buChar char=""/>
            </a:pPr>
            <a:r>
              <a:rPr lang="en-US" sz="2500" dirty="0"/>
              <a:t>You should also identify any similarities or differences in the IT support that has been provided within each organisation to identify the appropriate IT support that will be required by Progress Academy.</a:t>
            </a:r>
            <a:endParaRPr lang="en-US" sz="2500" dirty="0" smtClean="0"/>
          </a:p>
        </p:txBody>
      </p:sp>
    </p:spTree>
    <p:extLst>
      <p:ext uri="{BB962C8B-B14F-4D97-AF65-F5344CB8AC3E}">
        <p14:creationId xmlns:p14="http://schemas.microsoft.com/office/powerpoint/2010/main" val="2716067023"/>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9512" y="1002088"/>
            <a:ext cx="8712968" cy="5632311"/>
          </a:xfrm>
          <a:prstGeom prst="rect">
            <a:avLst/>
          </a:prstGeom>
        </p:spPr>
        <p:txBody>
          <a:bodyPr wrap="square">
            <a:spAutoFit/>
          </a:bodyPr>
          <a:lstStyle/>
          <a:p>
            <a:pPr>
              <a:buClr>
                <a:srgbClr val="00B050"/>
              </a:buClr>
              <a:tabLst>
                <a:tab pos="1792288" algn="l"/>
                <a:tab pos="3230563" algn="l"/>
                <a:tab pos="4668838" algn="l"/>
                <a:tab pos="6096000" algn="l"/>
              </a:tabLst>
            </a:pPr>
            <a:r>
              <a:rPr lang="en-US" sz="3000" b="1" dirty="0" smtClean="0">
                <a:latin typeface="Arial" panose="020B0604020202020204" pitchFamily="34" charset="0"/>
                <a:cs typeface="Arial" panose="020B0604020202020204" pitchFamily="34" charset="0"/>
              </a:rPr>
              <a:t>P1.1 - </a:t>
            </a:r>
            <a:r>
              <a:rPr lang="en-US" sz="3000" b="1" dirty="0">
                <a:latin typeface="Arial" panose="020B0604020202020204" pitchFamily="34" charset="0"/>
                <a:cs typeface="Arial" panose="020B0604020202020204" pitchFamily="34" charset="0"/>
              </a:rPr>
              <a:t>Job role of an IT support technician, i.e.:</a:t>
            </a:r>
          </a:p>
          <a:p>
            <a:pPr marL="439738" indent="-439738">
              <a:buClr>
                <a:srgbClr val="00B050"/>
              </a:buClr>
              <a:buSzPct val="68000"/>
              <a:buFont typeface="Wingdings 3" panose="05040102010807070707" pitchFamily="18" charset="2"/>
              <a:buChar char=""/>
              <a:tabLst>
                <a:tab pos="1792288" algn="l"/>
                <a:tab pos="3230563" algn="l"/>
                <a:tab pos="4668838" algn="l"/>
                <a:tab pos="6096000" algn="l"/>
              </a:tabLst>
            </a:pPr>
            <a:r>
              <a:rPr lang="en-US" sz="3000" dirty="0" smtClean="0">
                <a:latin typeface="Arial" panose="020B0604020202020204" pitchFamily="34" charset="0"/>
                <a:cs typeface="Arial" panose="020B0604020202020204" pitchFamily="34" charset="0"/>
              </a:rPr>
              <a:t>reporting</a:t>
            </a:r>
            <a:r>
              <a:rPr lang="en-US" sz="3000" dirty="0">
                <a:latin typeface="Arial" panose="020B0604020202020204" pitchFamily="34" charset="0"/>
                <a:cs typeface="Arial" panose="020B0604020202020204" pitchFamily="34" charset="0"/>
              </a:rPr>
              <a:t>, recording and resolution of IT faults</a:t>
            </a:r>
          </a:p>
          <a:p>
            <a:pPr marL="439738" indent="-439738">
              <a:buClr>
                <a:srgbClr val="00B050"/>
              </a:buClr>
              <a:buSzPct val="68000"/>
              <a:buFont typeface="Wingdings 3" panose="05040102010807070707" pitchFamily="18" charset="2"/>
              <a:buChar char=""/>
              <a:tabLst>
                <a:tab pos="1792288" algn="l"/>
                <a:tab pos="3230563" algn="l"/>
                <a:tab pos="4668838" algn="l"/>
                <a:tab pos="6096000" algn="l"/>
              </a:tabLst>
            </a:pPr>
            <a:r>
              <a:rPr lang="en-US" sz="3000" dirty="0" smtClean="0">
                <a:latin typeface="Arial" panose="020B0604020202020204" pitchFamily="34" charset="0"/>
                <a:cs typeface="Arial" panose="020B0604020202020204" pitchFamily="34" charset="0"/>
              </a:rPr>
              <a:t>planning </a:t>
            </a:r>
            <a:r>
              <a:rPr lang="en-US" sz="3000" dirty="0">
                <a:latin typeface="Arial" panose="020B0604020202020204" pitchFamily="34" charset="0"/>
                <a:cs typeface="Arial" panose="020B0604020202020204" pitchFamily="34" charset="0"/>
              </a:rPr>
              <a:t>and maintenance of IT equipment</a:t>
            </a:r>
          </a:p>
          <a:p>
            <a:pPr marL="439738" indent="-439738">
              <a:buClr>
                <a:srgbClr val="00B050"/>
              </a:buClr>
              <a:buSzPct val="68000"/>
              <a:buFont typeface="Wingdings 3" panose="05040102010807070707" pitchFamily="18" charset="2"/>
              <a:buChar char=""/>
              <a:tabLst>
                <a:tab pos="1792288" algn="l"/>
                <a:tab pos="3230563" algn="l"/>
                <a:tab pos="4668838" algn="l"/>
                <a:tab pos="6096000" algn="l"/>
              </a:tabLst>
            </a:pPr>
            <a:r>
              <a:rPr lang="en-US" sz="3000" dirty="0" smtClean="0">
                <a:latin typeface="Arial" panose="020B0604020202020204" pitchFamily="34" charset="0"/>
                <a:cs typeface="Arial" panose="020B0604020202020204" pitchFamily="34" charset="0"/>
              </a:rPr>
              <a:t>use </a:t>
            </a:r>
            <a:r>
              <a:rPr lang="en-US" sz="3000" dirty="0">
                <a:latin typeface="Arial" panose="020B0604020202020204" pitchFamily="34" charset="0"/>
                <a:cs typeface="Arial" panose="020B0604020202020204" pitchFamily="34" charset="0"/>
              </a:rPr>
              <a:t>of IT troubleshooting tools, e.g.:</a:t>
            </a:r>
          </a:p>
          <a:p>
            <a:pPr marL="914400" lvl="1" indent="-457200">
              <a:buClr>
                <a:srgbClr val="00B050"/>
              </a:buClr>
              <a:buSzPct val="68000"/>
              <a:buFont typeface="Wingdings" panose="05000000000000000000" pitchFamily="2" charset="2"/>
              <a:buChar char="§"/>
              <a:tabLst>
                <a:tab pos="1792288" algn="l"/>
                <a:tab pos="3230563" algn="l"/>
                <a:tab pos="4668838" algn="l"/>
                <a:tab pos="6096000" algn="l"/>
              </a:tabLst>
            </a:pPr>
            <a:r>
              <a:rPr lang="en-US" sz="3000" dirty="0" smtClean="0">
                <a:latin typeface="Arial" panose="020B0604020202020204" pitchFamily="34" charset="0"/>
                <a:cs typeface="Arial" panose="020B0604020202020204" pitchFamily="34" charset="0"/>
              </a:rPr>
              <a:t>System </a:t>
            </a:r>
            <a:r>
              <a:rPr lang="en-US" sz="3000" dirty="0">
                <a:latin typeface="Arial" panose="020B0604020202020204" pitchFamily="34" charset="0"/>
                <a:cs typeface="Arial" panose="020B0604020202020204" pitchFamily="34" charset="0"/>
              </a:rPr>
              <a:t>Restore</a:t>
            </a:r>
          </a:p>
          <a:p>
            <a:pPr marL="914400" lvl="1" indent="-457200">
              <a:buClr>
                <a:srgbClr val="00B050"/>
              </a:buClr>
              <a:buSzPct val="68000"/>
              <a:buFont typeface="Wingdings" panose="05000000000000000000" pitchFamily="2" charset="2"/>
              <a:buChar char="§"/>
              <a:tabLst>
                <a:tab pos="1792288" algn="l"/>
                <a:tab pos="3230563" algn="l"/>
                <a:tab pos="4668838" algn="l"/>
                <a:tab pos="6096000" algn="l"/>
              </a:tabLst>
            </a:pPr>
            <a:r>
              <a:rPr lang="en-US" sz="3000" dirty="0" smtClean="0">
                <a:latin typeface="Arial" panose="020B0604020202020204" pitchFamily="34" charset="0"/>
                <a:cs typeface="Arial" panose="020B0604020202020204" pitchFamily="34" charset="0"/>
              </a:rPr>
              <a:t>Antivirus</a:t>
            </a:r>
            <a:endParaRPr lang="en-US" sz="3000" dirty="0">
              <a:latin typeface="Arial" panose="020B0604020202020204" pitchFamily="34" charset="0"/>
              <a:cs typeface="Arial" panose="020B0604020202020204" pitchFamily="34" charset="0"/>
            </a:endParaRPr>
          </a:p>
          <a:p>
            <a:pPr marL="914400" lvl="1" indent="-457200">
              <a:buClr>
                <a:srgbClr val="00B050"/>
              </a:buClr>
              <a:buSzPct val="68000"/>
              <a:buFont typeface="Wingdings" panose="05000000000000000000" pitchFamily="2" charset="2"/>
              <a:buChar char="§"/>
              <a:tabLst>
                <a:tab pos="1792288" algn="l"/>
                <a:tab pos="3230563" algn="l"/>
                <a:tab pos="4668838" algn="l"/>
                <a:tab pos="6096000" algn="l"/>
              </a:tabLst>
            </a:pPr>
            <a:r>
              <a:rPr lang="en-US" sz="3000" dirty="0" smtClean="0">
                <a:latin typeface="Arial" panose="020B0604020202020204" pitchFamily="34" charset="0"/>
                <a:cs typeface="Arial" panose="020B0604020202020204" pitchFamily="34" charset="0"/>
              </a:rPr>
              <a:t>Device </a:t>
            </a:r>
            <a:r>
              <a:rPr lang="en-US" sz="3000" dirty="0">
                <a:latin typeface="Arial" panose="020B0604020202020204" pitchFamily="34" charset="0"/>
                <a:cs typeface="Arial" panose="020B0604020202020204" pitchFamily="34" charset="0"/>
              </a:rPr>
              <a:t>Manager</a:t>
            </a:r>
          </a:p>
          <a:p>
            <a:pPr>
              <a:buClr>
                <a:srgbClr val="00B050"/>
              </a:buClr>
              <a:tabLst>
                <a:tab pos="1792288" algn="l"/>
                <a:tab pos="3230563" algn="l"/>
                <a:tab pos="4668838" algn="l"/>
                <a:tab pos="6096000" algn="l"/>
              </a:tabLst>
            </a:pPr>
            <a:r>
              <a:rPr lang="en-US" sz="3000" b="1" dirty="0" smtClean="0">
                <a:latin typeface="Arial" panose="020B0604020202020204" pitchFamily="34" charset="0"/>
                <a:cs typeface="Arial" panose="020B0604020202020204" pitchFamily="34" charset="0"/>
              </a:rPr>
              <a:t>P1.2 - </a:t>
            </a:r>
            <a:r>
              <a:rPr lang="en-US" sz="3000" b="1" dirty="0">
                <a:latin typeface="Arial" panose="020B0604020202020204" pitchFamily="34" charset="0"/>
                <a:cs typeface="Arial" panose="020B0604020202020204" pitchFamily="34" charset="0"/>
              </a:rPr>
              <a:t>IT support roles, i.e.:</a:t>
            </a:r>
          </a:p>
          <a:p>
            <a:pPr marL="439738" indent="-439738">
              <a:buClr>
                <a:srgbClr val="00B050"/>
              </a:buClr>
              <a:buSzPct val="68000"/>
              <a:buFont typeface="Wingdings 3" panose="05040102010807070707" pitchFamily="18" charset="2"/>
              <a:buChar char=""/>
              <a:tabLst>
                <a:tab pos="1792288" algn="l"/>
                <a:tab pos="3230563" algn="l"/>
                <a:tab pos="4668838" algn="l"/>
                <a:tab pos="6096000" algn="l"/>
              </a:tabLst>
            </a:pPr>
            <a:r>
              <a:rPr lang="en-US" sz="3000" dirty="0" smtClean="0">
                <a:latin typeface="Arial" panose="020B0604020202020204" pitchFamily="34" charset="0"/>
                <a:cs typeface="Arial" panose="020B0604020202020204" pitchFamily="34" charset="0"/>
              </a:rPr>
              <a:t>the </a:t>
            </a:r>
            <a:r>
              <a:rPr lang="en-US" sz="3000" dirty="0">
                <a:latin typeface="Arial" panose="020B0604020202020204" pitchFamily="34" charset="0"/>
                <a:cs typeface="Arial" panose="020B0604020202020204" pitchFamily="34" charset="0"/>
              </a:rPr>
              <a:t>aims of IT technical support in a business</a:t>
            </a:r>
          </a:p>
          <a:p>
            <a:pPr marL="439738" indent="-439738">
              <a:buClr>
                <a:srgbClr val="00B050"/>
              </a:buClr>
              <a:buSzPct val="68000"/>
              <a:buFont typeface="Wingdings 3" panose="05040102010807070707" pitchFamily="18" charset="2"/>
              <a:buChar char=""/>
              <a:tabLst>
                <a:tab pos="1792288" algn="l"/>
                <a:tab pos="3230563" algn="l"/>
                <a:tab pos="4668838" algn="l"/>
                <a:tab pos="6096000" algn="l"/>
              </a:tabLst>
            </a:pPr>
            <a:r>
              <a:rPr lang="en-US" sz="3000" dirty="0" smtClean="0">
                <a:latin typeface="Arial" panose="020B0604020202020204" pitchFamily="34" charset="0"/>
                <a:cs typeface="Arial" panose="020B0604020202020204" pitchFamily="34" charset="0"/>
              </a:rPr>
              <a:t>the </a:t>
            </a:r>
            <a:r>
              <a:rPr lang="en-US" sz="3000" dirty="0">
                <a:latin typeface="Arial" panose="020B0604020202020204" pitchFamily="34" charset="0"/>
                <a:cs typeface="Arial" panose="020B0604020202020204" pitchFamily="34" charset="0"/>
              </a:rPr>
              <a:t>purpose of IT technical support in a business</a:t>
            </a:r>
          </a:p>
          <a:p>
            <a:pPr marL="439738" indent="-439738">
              <a:buClr>
                <a:srgbClr val="00B050"/>
              </a:buClr>
              <a:buSzPct val="68000"/>
              <a:buFont typeface="Wingdings 3" panose="05040102010807070707" pitchFamily="18" charset="2"/>
              <a:buChar char=""/>
              <a:tabLst>
                <a:tab pos="1792288" algn="l"/>
                <a:tab pos="3230563" algn="l"/>
                <a:tab pos="4668838" algn="l"/>
                <a:tab pos="6096000" algn="l"/>
              </a:tabLst>
            </a:pPr>
            <a:r>
              <a:rPr lang="en-US" sz="3000" dirty="0" smtClean="0">
                <a:latin typeface="Arial" panose="020B0604020202020204" pitchFamily="34" charset="0"/>
                <a:cs typeface="Arial" panose="020B0604020202020204" pitchFamily="34" charset="0"/>
              </a:rPr>
              <a:t>benefits </a:t>
            </a:r>
            <a:r>
              <a:rPr lang="en-US" sz="3000" dirty="0">
                <a:latin typeface="Arial" panose="020B0604020202020204" pitchFamily="34" charset="0"/>
                <a:cs typeface="Arial" panose="020B0604020202020204" pitchFamily="34" charset="0"/>
              </a:rPr>
              <a:t>and drawback of IT technical support</a:t>
            </a:r>
            <a:endParaRPr lang="en-GB" sz="3000" dirty="0" smtClean="0">
              <a:latin typeface="Arial" panose="020B0604020202020204" pitchFamily="34" charset="0"/>
              <a:cs typeface="Arial" panose="020B0604020202020204" pitchFamily="34" charset="0"/>
            </a:endParaRPr>
          </a:p>
        </p:txBody>
      </p:sp>
      <p:sp>
        <p:nvSpPr>
          <p:cNvPr id="6" name="Title 1"/>
          <p:cNvSpPr txBox="1">
            <a:spLocks/>
          </p:cNvSpPr>
          <p:nvPr/>
        </p:nvSpPr>
        <p:spPr>
          <a:xfrm>
            <a:off x="35496" y="0"/>
            <a:ext cx="7704856" cy="620688"/>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a:lstStyle>
          <a:p>
            <a:pPr fontAlgn="auto">
              <a:spcAft>
                <a:spcPts val="0"/>
              </a:spcAft>
            </a:pPr>
            <a:r>
              <a:rPr lang="en-GB" sz="4800" dirty="0" smtClean="0"/>
              <a:t>Assessment Criterion P1, D1</a:t>
            </a:r>
            <a:endParaRPr lang="en-GB" dirty="0" smtClean="0"/>
          </a:p>
        </p:txBody>
      </p:sp>
    </p:spTree>
    <p:extLst>
      <p:ext uri="{BB962C8B-B14F-4D97-AF65-F5344CB8AC3E}">
        <p14:creationId xmlns:p14="http://schemas.microsoft.com/office/powerpoint/2010/main" val="761355059"/>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p:cNvGraphicFramePr>
            <a:graphicFrameLocks noGrp="1"/>
          </p:cNvGraphicFramePr>
          <p:nvPr>
            <p:extLst>
              <p:ext uri="{D42A27DB-BD31-4B8C-83A1-F6EECF244321}">
                <p14:modId xmlns:p14="http://schemas.microsoft.com/office/powerpoint/2010/main" val="349677231"/>
              </p:ext>
            </p:extLst>
          </p:nvPr>
        </p:nvGraphicFramePr>
        <p:xfrm>
          <a:off x="7308304" y="1052736"/>
          <a:ext cx="1584176" cy="5616624"/>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584176"/>
              </a:tblGrid>
              <a:tr h="386075">
                <a:tc>
                  <a:txBody>
                    <a:bodyPr/>
                    <a:lstStyle/>
                    <a:p>
                      <a:pPr>
                        <a:spcAft>
                          <a:spcPts val="0"/>
                        </a:spcAft>
                      </a:pPr>
                      <a:endParaRPr lang="en-GB" sz="147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230549">
                <a:tc>
                  <a:txBody>
                    <a:bodyPr/>
                    <a:lstStyle/>
                    <a:p>
                      <a:pPr marL="177800" indent="-177800" algn="l">
                        <a:spcAft>
                          <a:spcPts val="600"/>
                        </a:spcAft>
                        <a:buFontTx/>
                        <a:buBlip>
                          <a:blip r:embed="rId3"/>
                        </a:buBlip>
                      </a:pPr>
                      <a:r>
                        <a:rPr lang="en-GB" sz="1470" baseline="0" dirty="0" smtClean="0">
                          <a:solidFill>
                            <a:srgbClr val="FF0000"/>
                          </a:solidFill>
                          <a:effectLst/>
                          <a:latin typeface="Arial" pitchFamily="34" charset="0"/>
                          <a:ea typeface="Times New Roman"/>
                          <a:cs typeface="Arial" pitchFamily="34" charset="0"/>
                        </a:rPr>
                        <a:t>Are all the parts in a computer necessary</a:t>
                      </a:r>
                    </a:p>
                    <a:p>
                      <a:pPr marL="177800" indent="-177800" algn="l">
                        <a:spcAft>
                          <a:spcPts val="600"/>
                        </a:spcAft>
                        <a:buFontTx/>
                        <a:buBlip>
                          <a:blip r:embed="rId3"/>
                        </a:buBlip>
                      </a:pPr>
                      <a:r>
                        <a:rPr lang="en-GB" sz="1470" baseline="0" dirty="0" smtClean="0">
                          <a:solidFill>
                            <a:schemeClr val="tx1"/>
                          </a:solidFill>
                          <a:effectLst/>
                          <a:latin typeface="Arial" pitchFamily="34" charset="0"/>
                          <a:ea typeface="Times New Roman"/>
                          <a:cs typeface="Arial" pitchFamily="34" charset="0"/>
                        </a:rPr>
                        <a:t>Could I build my own processor</a:t>
                      </a:r>
                    </a:p>
                    <a:p>
                      <a:pPr marL="177800" indent="-177800" algn="l">
                        <a:spcAft>
                          <a:spcPts val="600"/>
                        </a:spcAft>
                        <a:buFontTx/>
                        <a:buBlip>
                          <a:blip r:embed="rId3"/>
                        </a:buBlip>
                      </a:pPr>
                      <a:r>
                        <a:rPr lang="en-GB" sz="1470" baseline="0" dirty="0" smtClean="0">
                          <a:solidFill>
                            <a:srgbClr val="FF0000"/>
                          </a:solidFill>
                          <a:effectLst/>
                          <a:latin typeface="Arial" pitchFamily="34" charset="0"/>
                          <a:ea typeface="Times New Roman"/>
                          <a:cs typeface="Arial" pitchFamily="34" charset="0"/>
                        </a:rPr>
                        <a:t>How do I make my PC faster</a:t>
                      </a:r>
                    </a:p>
                    <a:p>
                      <a:pPr marL="177800" indent="-177800" algn="l">
                        <a:spcAft>
                          <a:spcPts val="600"/>
                        </a:spcAft>
                        <a:buFontTx/>
                        <a:buBlip>
                          <a:blip r:embed="rId3"/>
                        </a:buBlip>
                      </a:pPr>
                      <a:r>
                        <a:rPr lang="en-GB" sz="1470" baseline="0" dirty="0" smtClean="0">
                          <a:solidFill>
                            <a:schemeClr val="tx1"/>
                          </a:solidFill>
                          <a:effectLst/>
                          <a:latin typeface="Arial" pitchFamily="34" charset="0"/>
                          <a:ea typeface="Times New Roman"/>
                          <a:cs typeface="Arial" pitchFamily="34" charset="0"/>
                        </a:rPr>
                        <a:t>What is Moore’s Law</a:t>
                      </a:r>
                    </a:p>
                    <a:p>
                      <a:pPr marL="177800" indent="-177800" algn="l">
                        <a:spcAft>
                          <a:spcPts val="600"/>
                        </a:spcAft>
                        <a:buFontTx/>
                        <a:buBlip>
                          <a:blip r:embed="rId3"/>
                        </a:buBlip>
                      </a:pPr>
                      <a:r>
                        <a:rPr lang="en-GB" sz="1470" baseline="0" dirty="0" smtClean="0">
                          <a:solidFill>
                            <a:srgbClr val="FF0000"/>
                          </a:solidFill>
                          <a:effectLst/>
                          <a:latin typeface="Arial" pitchFamily="34" charset="0"/>
                          <a:ea typeface="Times New Roman"/>
                          <a:cs typeface="Arial" pitchFamily="34" charset="0"/>
                        </a:rPr>
                        <a:t>Is a laptop better than a PC</a:t>
                      </a:r>
                    </a:p>
                    <a:p>
                      <a:pPr marL="177800" indent="-177800" algn="l">
                        <a:spcAft>
                          <a:spcPts val="600"/>
                        </a:spcAft>
                        <a:buFontTx/>
                        <a:buBlip>
                          <a:blip r:embed="rId3"/>
                        </a:buBlip>
                      </a:pPr>
                      <a:r>
                        <a:rPr lang="en-GB" sz="1470" baseline="0" dirty="0" smtClean="0">
                          <a:solidFill>
                            <a:schemeClr val="tx1"/>
                          </a:solidFill>
                          <a:effectLst/>
                          <a:latin typeface="Arial" pitchFamily="34" charset="0"/>
                          <a:ea typeface="Times New Roman"/>
                          <a:cs typeface="Arial" pitchFamily="34" charset="0"/>
                        </a:rPr>
                        <a:t>Can I change my CPU without changing my motherboard.</a:t>
                      </a:r>
                    </a:p>
                    <a:p>
                      <a:pPr marL="177800" indent="-177800" algn="l">
                        <a:spcAft>
                          <a:spcPts val="600"/>
                        </a:spcAft>
                        <a:buFontTx/>
                        <a:buBlip>
                          <a:blip r:embed="rId3"/>
                        </a:buBlip>
                      </a:pPr>
                      <a:r>
                        <a:rPr lang="en-GB" sz="1470" baseline="0" dirty="0" smtClean="0">
                          <a:solidFill>
                            <a:srgbClr val="FF0000"/>
                          </a:solidFill>
                          <a:effectLst/>
                          <a:latin typeface="Arial" pitchFamily="34" charset="0"/>
                          <a:ea typeface="Times New Roman"/>
                          <a:cs typeface="Arial" pitchFamily="34" charset="0"/>
                        </a:rPr>
                        <a:t>Tablet vs, Laptops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3997" y="1101703"/>
            <a:ext cx="1476475" cy="31107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1046341"/>
            <a:ext cx="7056784" cy="5632311"/>
          </a:xfrm>
          <a:prstGeom prst="rect">
            <a:avLst/>
          </a:prstGeom>
        </p:spPr>
        <p:txBody>
          <a:bodyPr wrap="square">
            <a:spAutoFit/>
          </a:bodyPr>
          <a:lstStyle/>
          <a:p>
            <a:pPr marL="439738" indent="-439738">
              <a:buClr>
                <a:srgbClr val="7030A0"/>
              </a:buClr>
              <a:buFont typeface="Wingdings 3" panose="05040102010807070707" pitchFamily="18" charset="2"/>
              <a:buChar char=""/>
            </a:pPr>
            <a:r>
              <a:rPr lang="en-US" sz="3000" b="1" dirty="0" smtClean="0"/>
              <a:t>P1 -</a:t>
            </a:r>
            <a:r>
              <a:rPr lang="en-US" sz="3000" dirty="0" smtClean="0"/>
              <a:t> </a:t>
            </a:r>
            <a:r>
              <a:rPr lang="en-US" sz="3000" dirty="0"/>
              <a:t>Learners are required to explain the role of an IT support technician in an organisation. To evidence this, learners could produce a written </a:t>
            </a:r>
            <a:r>
              <a:rPr lang="en-US" sz="3000" dirty="0" smtClean="0"/>
              <a:t>document, poster </a:t>
            </a:r>
            <a:r>
              <a:rPr lang="en-US" sz="3000" dirty="0"/>
              <a:t>or provide video evidence during the delivery of a presentation.</a:t>
            </a:r>
          </a:p>
          <a:p>
            <a:pPr marL="439738" indent="-439738">
              <a:buClr>
                <a:srgbClr val="7030A0"/>
              </a:buClr>
              <a:buFont typeface="Wingdings 3" panose="05040102010807070707" pitchFamily="18" charset="2"/>
              <a:buChar char=""/>
            </a:pPr>
            <a:r>
              <a:rPr lang="en-US" sz="3000" b="1" dirty="0" smtClean="0"/>
              <a:t>D1 -</a:t>
            </a:r>
            <a:r>
              <a:rPr lang="en-US" sz="3000" dirty="0" smtClean="0"/>
              <a:t> </a:t>
            </a:r>
            <a:r>
              <a:rPr lang="en-US" sz="3000" dirty="0"/>
              <a:t>Learners are required to compare the activities that are carried out within different IT technician roles. The evidence could be a report to </a:t>
            </a:r>
            <a:r>
              <a:rPr lang="en-US" sz="3000" dirty="0" smtClean="0"/>
              <a:t>include annotated </a:t>
            </a:r>
            <a:r>
              <a:rPr lang="en-US" sz="3000" dirty="0"/>
              <a:t>job descriptions.</a:t>
            </a:r>
          </a:p>
        </p:txBody>
      </p:sp>
      <p:sp>
        <p:nvSpPr>
          <p:cNvPr id="6" name="Title 1"/>
          <p:cNvSpPr txBox="1">
            <a:spLocks/>
          </p:cNvSpPr>
          <p:nvPr/>
        </p:nvSpPr>
        <p:spPr>
          <a:xfrm>
            <a:off x="35496" y="0"/>
            <a:ext cx="7920880" cy="620688"/>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a:lstStyle>
          <a:p>
            <a:pPr fontAlgn="auto">
              <a:spcAft>
                <a:spcPts val="0"/>
              </a:spcAft>
            </a:pPr>
            <a:r>
              <a:rPr lang="en-GB" dirty="0" smtClean="0"/>
              <a:t>Assessment Criterion P4, M2, D1</a:t>
            </a:r>
            <a:endParaRPr lang="en-GB" sz="4000" dirty="0" smtClean="0"/>
          </a:p>
        </p:txBody>
      </p:sp>
    </p:spTree>
    <p:extLst>
      <p:ext uri="{BB962C8B-B14F-4D97-AF65-F5344CB8AC3E}">
        <p14:creationId xmlns:p14="http://schemas.microsoft.com/office/powerpoint/2010/main" val="480680086"/>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0"/>
            <a:ext cx="7704856" cy="620688"/>
          </a:xfrm>
        </p:spPr>
        <p:txBody>
          <a:bodyPr>
            <a:noAutofit/>
          </a:bodyPr>
          <a:lstStyle/>
          <a:p>
            <a:r>
              <a:rPr lang="en-GB" sz="4800" dirty="0" smtClean="0"/>
              <a:t>Assignment Scenario</a:t>
            </a:r>
            <a:endParaRPr lang="en-GB" b="1" dirty="0" smtClean="0"/>
          </a:p>
        </p:txBody>
      </p:sp>
      <p:sp>
        <p:nvSpPr>
          <p:cNvPr id="2" name="Rectangle 1"/>
          <p:cNvSpPr/>
          <p:nvPr/>
        </p:nvSpPr>
        <p:spPr>
          <a:xfrm>
            <a:off x="179512" y="1052736"/>
            <a:ext cx="8654642" cy="5909310"/>
          </a:xfrm>
          <a:prstGeom prst="rect">
            <a:avLst/>
          </a:prstGeom>
        </p:spPr>
        <p:txBody>
          <a:bodyPr wrap="square">
            <a:spAutoFit/>
          </a:bodyPr>
          <a:lstStyle/>
          <a:p>
            <a:pPr marL="354013" indent="-354013">
              <a:buClr>
                <a:srgbClr val="7030A0"/>
              </a:buClr>
              <a:buFont typeface="Wingdings 3" panose="05040102010807070707" pitchFamily="18" charset="2"/>
              <a:buChar char=""/>
            </a:pPr>
            <a:r>
              <a:rPr lang="en-US" sz="1760" dirty="0" smtClean="0"/>
              <a:t>In </a:t>
            </a:r>
            <a:r>
              <a:rPr lang="en-US" sz="1760" dirty="0"/>
              <a:t>order for any organisation to run effectively and successfully achieve its targets a range of supporting systems will need to be used.</a:t>
            </a:r>
          </a:p>
          <a:p>
            <a:pPr marL="354013" indent="-354013">
              <a:buClr>
                <a:srgbClr val="7030A0"/>
              </a:buClr>
              <a:buFont typeface="Wingdings 3" panose="05040102010807070707" pitchFamily="18" charset="2"/>
              <a:buChar char=""/>
            </a:pPr>
            <a:r>
              <a:rPr lang="en-US" sz="1760" dirty="0"/>
              <a:t>It is now common practice that the vital systems within an organisation are automated and computer controlled which promotes accuracy and efficiency.</a:t>
            </a:r>
          </a:p>
          <a:p>
            <a:pPr marL="354013" indent="-354013">
              <a:buClr>
                <a:srgbClr val="7030A0"/>
              </a:buClr>
              <a:buFont typeface="Wingdings 3" panose="05040102010807070707" pitchFamily="18" charset="2"/>
              <a:buChar char=""/>
            </a:pPr>
            <a:r>
              <a:rPr lang="en-US" sz="1760" dirty="0"/>
              <a:t>This has resulted in the increasing need for IT support technicians who are responsible for the design, development, implementation and testing of those systems. The role of an IT support technician requires an enhanced level of knowledge about hardware, software and networks and is now a vital role within most organisations.</a:t>
            </a:r>
          </a:p>
          <a:p>
            <a:pPr>
              <a:buClr>
                <a:srgbClr val="7030A0"/>
              </a:buClr>
            </a:pPr>
            <a:r>
              <a:rPr lang="en-US" sz="1760" b="1" dirty="0"/>
              <a:t>Progress Academy – IT support systems</a:t>
            </a:r>
          </a:p>
          <a:p>
            <a:pPr marL="354013" indent="-354013">
              <a:buClr>
                <a:srgbClr val="7030A0"/>
              </a:buClr>
              <a:buFont typeface="Wingdings 3" panose="05040102010807070707" pitchFamily="18" charset="2"/>
              <a:buChar char=""/>
            </a:pPr>
            <a:r>
              <a:rPr lang="en-US" sz="1760" dirty="0"/>
              <a:t>Progress Academy is an education establishment with 500 students. The current systems in the academy are paper-based but the Academy would like to reduce the errors and environmental impact of paper-based systems through the use of automation.</a:t>
            </a:r>
          </a:p>
          <a:p>
            <a:pPr marL="354013" indent="-354013">
              <a:buClr>
                <a:srgbClr val="7030A0"/>
              </a:buClr>
              <a:buFont typeface="Wingdings 3" panose="05040102010807070707" pitchFamily="18" charset="2"/>
              <a:buChar char=""/>
            </a:pPr>
            <a:r>
              <a:rPr lang="en-US" sz="1760" dirty="0"/>
              <a:t>The subsequent use of computer controlled systems will not only have a positive environmental impact but should improve the speed and accuracy at which the systems operate.</a:t>
            </a:r>
          </a:p>
          <a:p>
            <a:pPr marL="354013" indent="-354013">
              <a:buClr>
                <a:srgbClr val="7030A0"/>
              </a:buClr>
              <a:buFont typeface="Wingdings 3" panose="05040102010807070707" pitchFamily="18" charset="2"/>
              <a:buChar char=""/>
            </a:pPr>
            <a:r>
              <a:rPr lang="en-US" sz="1760" dirty="0"/>
              <a:t>The Academy has identified three priority systems that require immediate automation - the student registration system, the monitoring of student grades and the control of stock and resources in the Academy e.g. paper, pens and equipment</a:t>
            </a:r>
            <a:r>
              <a:rPr lang="en-US" sz="1760" dirty="0" smtClean="0"/>
              <a:t>.</a:t>
            </a:r>
          </a:p>
        </p:txBody>
      </p:sp>
    </p:spTree>
    <p:extLst>
      <p:ext uri="{BB962C8B-B14F-4D97-AF65-F5344CB8AC3E}">
        <p14:creationId xmlns:p14="http://schemas.microsoft.com/office/powerpoint/2010/main" val="3956261195"/>
      </p:ext>
    </p:extLst>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0"/>
            <a:ext cx="7704856" cy="620688"/>
          </a:xfrm>
        </p:spPr>
        <p:txBody>
          <a:bodyPr>
            <a:noAutofit/>
          </a:bodyPr>
          <a:lstStyle/>
          <a:p>
            <a:r>
              <a:rPr lang="en-GB" sz="4800" dirty="0" smtClean="0"/>
              <a:t>Assignment Scenario</a:t>
            </a:r>
            <a:endParaRPr lang="en-GB" b="1" dirty="0" smtClean="0"/>
          </a:p>
        </p:txBody>
      </p:sp>
      <p:sp>
        <p:nvSpPr>
          <p:cNvPr id="2" name="Rectangle 1"/>
          <p:cNvSpPr/>
          <p:nvPr/>
        </p:nvSpPr>
        <p:spPr>
          <a:xfrm>
            <a:off x="251520" y="1052736"/>
            <a:ext cx="8568952" cy="5456878"/>
          </a:xfrm>
          <a:prstGeom prst="rect">
            <a:avLst/>
          </a:prstGeom>
        </p:spPr>
        <p:txBody>
          <a:bodyPr wrap="square">
            <a:spAutoFit/>
          </a:bodyPr>
          <a:lstStyle/>
          <a:p>
            <a:pPr marL="354013" indent="-354013">
              <a:buClr>
                <a:srgbClr val="7030A0"/>
              </a:buClr>
              <a:buFont typeface="Wingdings 3" panose="05040102010807070707" pitchFamily="18" charset="2"/>
              <a:buChar char=""/>
            </a:pPr>
            <a:r>
              <a:rPr lang="en-US" sz="1660" dirty="0" smtClean="0"/>
              <a:t>There </a:t>
            </a:r>
            <a:r>
              <a:rPr lang="en-US" sz="1660" dirty="0"/>
              <a:t>are also secondary systems which are considered important to the effective daily running of the Academy. These include fault reporting, financial management and building maintenance routines.</a:t>
            </a:r>
          </a:p>
          <a:p>
            <a:pPr marL="354013" indent="-354013">
              <a:buClr>
                <a:srgbClr val="7030A0"/>
              </a:buClr>
              <a:buFont typeface="Wingdings 3" panose="05040102010807070707" pitchFamily="18" charset="2"/>
              <a:buChar char=""/>
            </a:pPr>
            <a:r>
              <a:rPr lang="en-US" sz="1660" dirty="0"/>
              <a:t>The SMT at the Academy has very little experience with the design and implementation of IT systems and so has recently employed an IT support technician who will be responsible for the design and building of the IT support systems within it</a:t>
            </a:r>
            <a:r>
              <a:rPr lang="en-US" sz="1660" dirty="0" smtClean="0"/>
              <a:t>.</a:t>
            </a:r>
          </a:p>
          <a:p>
            <a:pPr>
              <a:buClr>
                <a:srgbClr val="7030A0"/>
              </a:buClr>
            </a:pPr>
            <a:r>
              <a:rPr lang="en-US" sz="1660" b="1" dirty="0"/>
              <a:t>Progress Academy – IT system specification</a:t>
            </a:r>
          </a:p>
          <a:p>
            <a:pPr marL="354013" indent="-354013">
              <a:buClr>
                <a:srgbClr val="7030A0"/>
              </a:buClr>
              <a:buFont typeface="Wingdings 3" panose="05040102010807070707" pitchFamily="18" charset="2"/>
              <a:buChar char=""/>
            </a:pPr>
            <a:r>
              <a:rPr lang="en-US" sz="1660" dirty="0"/>
              <a:t>Progress Academy has stated the priority requirements that their IT system must have. These include:</a:t>
            </a:r>
          </a:p>
          <a:p>
            <a:pPr marL="811213" lvl="1" indent="-354013">
              <a:buClr>
                <a:srgbClr val="7030A0"/>
              </a:buClr>
              <a:buFont typeface="Wingdings" panose="05000000000000000000" pitchFamily="2" charset="2"/>
              <a:buChar char="§"/>
            </a:pPr>
            <a:r>
              <a:rPr lang="en-US" sz="1660" dirty="0" smtClean="0"/>
              <a:t>printing </a:t>
            </a:r>
            <a:r>
              <a:rPr lang="en-US" sz="1660" dirty="0"/>
              <a:t>documentation and scanning documents or images;</a:t>
            </a:r>
          </a:p>
          <a:p>
            <a:pPr marL="811213" lvl="1" indent="-354013">
              <a:buClr>
                <a:srgbClr val="7030A0"/>
              </a:buClr>
              <a:buFont typeface="Wingdings" panose="05000000000000000000" pitchFamily="2" charset="2"/>
              <a:buChar char="§"/>
            </a:pPr>
            <a:r>
              <a:rPr lang="en-US" sz="1660" dirty="0" smtClean="0"/>
              <a:t>storing </a:t>
            </a:r>
            <a:r>
              <a:rPr lang="en-US" sz="1660" dirty="0"/>
              <a:t>up to 500GB of information and images;</a:t>
            </a:r>
          </a:p>
          <a:p>
            <a:pPr marL="811213" lvl="1" indent="-354013">
              <a:buClr>
                <a:srgbClr val="7030A0"/>
              </a:buClr>
              <a:buFont typeface="Wingdings" panose="05000000000000000000" pitchFamily="2" charset="2"/>
              <a:buChar char="§"/>
            </a:pPr>
            <a:r>
              <a:rPr lang="en-US" sz="1660" dirty="0" smtClean="0"/>
              <a:t>transferring </a:t>
            </a:r>
            <a:r>
              <a:rPr lang="en-US" sz="1660" dirty="0"/>
              <a:t>data to hand held devices, e.g. tablets or laptops;</a:t>
            </a:r>
          </a:p>
          <a:p>
            <a:pPr marL="811213" lvl="1" indent="-354013">
              <a:buClr>
                <a:srgbClr val="7030A0"/>
              </a:buClr>
              <a:buFont typeface="Wingdings" panose="05000000000000000000" pitchFamily="2" charset="2"/>
              <a:buChar char="§"/>
            </a:pPr>
            <a:r>
              <a:rPr lang="en-US" sz="1660" dirty="0" smtClean="0"/>
              <a:t>specialist </a:t>
            </a:r>
            <a:r>
              <a:rPr lang="en-US" sz="1660" dirty="0"/>
              <a:t>display devices where appropriate;</a:t>
            </a:r>
          </a:p>
          <a:p>
            <a:pPr marL="811213" lvl="1" indent="-354013">
              <a:buClr>
                <a:srgbClr val="7030A0"/>
              </a:buClr>
              <a:buFont typeface="Wingdings" panose="05000000000000000000" pitchFamily="2" charset="2"/>
              <a:buChar char="§"/>
            </a:pPr>
            <a:r>
              <a:rPr lang="en-US" sz="1660" dirty="0" smtClean="0"/>
              <a:t>hosting </a:t>
            </a:r>
            <a:r>
              <a:rPr lang="en-US" sz="1660" dirty="0"/>
              <a:t>video conferencing;</a:t>
            </a:r>
          </a:p>
          <a:p>
            <a:pPr marL="811213" lvl="1" indent="-354013">
              <a:buClr>
                <a:srgbClr val="7030A0"/>
              </a:buClr>
              <a:buFont typeface="Wingdings" panose="05000000000000000000" pitchFamily="2" charset="2"/>
              <a:buChar char="§"/>
            </a:pPr>
            <a:r>
              <a:rPr lang="en-US" sz="1660" dirty="0" smtClean="0"/>
              <a:t>a </a:t>
            </a:r>
            <a:r>
              <a:rPr lang="en-US" sz="1660" dirty="0"/>
              <a:t>simple and easy to use graphical user interface;</a:t>
            </a:r>
          </a:p>
          <a:p>
            <a:pPr marL="811213" lvl="1" indent="-354013">
              <a:buClr>
                <a:srgbClr val="7030A0"/>
              </a:buClr>
              <a:buFont typeface="Wingdings" panose="05000000000000000000" pitchFamily="2" charset="2"/>
              <a:buChar char="§"/>
            </a:pPr>
            <a:r>
              <a:rPr lang="en-US" sz="1660" dirty="0" smtClean="0"/>
              <a:t>networking </a:t>
            </a:r>
            <a:r>
              <a:rPr lang="en-US" sz="1660" dirty="0"/>
              <a:t>functionality to enable files transfer and sharing;</a:t>
            </a:r>
          </a:p>
          <a:p>
            <a:pPr marL="811213" lvl="1" indent="-354013">
              <a:buClr>
                <a:srgbClr val="7030A0"/>
              </a:buClr>
              <a:buFont typeface="Wingdings" panose="05000000000000000000" pitchFamily="2" charset="2"/>
              <a:buChar char="§"/>
            </a:pPr>
            <a:r>
              <a:rPr lang="en-US" sz="1660" dirty="0" smtClean="0"/>
              <a:t>a </a:t>
            </a:r>
            <a:r>
              <a:rPr lang="en-US" sz="1660" dirty="0"/>
              <a:t>range of suitable software applications appropriate for teaching staff and students;</a:t>
            </a:r>
          </a:p>
          <a:p>
            <a:pPr marL="811213" lvl="1" indent="-354013">
              <a:buClr>
                <a:srgbClr val="7030A0"/>
              </a:buClr>
              <a:buFont typeface="Wingdings" panose="05000000000000000000" pitchFamily="2" charset="2"/>
              <a:buChar char="§"/>
            </a:pPr>
            <a:r>
              <a:rPr lang="en-US" sz="1660" dirty="0" smtClean="0"/>
              <a:t>internet </a:t>
            </a:r>
            <a:r>
              <a:rPr lang="en-US" sz="1660" dirty="0"/>
              <a:t>access including appropriate security measures;</a:t>
            </a:r>
          </a:p>
          <a:p>
            <a:pPr marL="811213" lvl="1" indent="-354013">
              <a:buClr>
                <a:srgbClr val="7030A0"/>
              </a:buClr>
              <a:buFont typeface="Wingdings" panose="05000000000000000000" pitchFamily="2" charset="2"/>
              <a:buChar char="§"/>
            </a:pPr>
            <a:r>
              <a:rPr lang="en-US" sz="1660" dirty="0" smtClean="0"/>
              <a:t>authorised </a:t>
            </a:r>
            <a:r>
              <a:rPr lang="en-US" sz="1660" dirty="0"/>
              <a:t>user only access;</a:t>
            </a:r>
          </a:p>
          <a:p>
            <a:pPr marL="811213" lvl="1" indent="-354013">
              <a:buClr>
                <a:srgbClr val="7030A0"/>
              </a:buClr>
              <a:buFont typeface="Wingdings" panose="05000000000000000000" pitchFamily="2" charset="2"/>
              <a:buChar char="§"/>
            </a:pPr>
            <a:r>
              <a:rPr lang="en-US" sz="1660" dirty="0" smtClean="0"/>
              <a:t>appropriate </a:t>
            </a:r>
            <a:r>
              <a:rPr lang="en-US" sz="1660" dirty="0"/>
              <a:t>backup and recovery systems.</a:t>
            </a:r>
            <a:endParaRPr lang="en-US" sz="1660" dirty="0" smtClean="0"/>
          </a:p>
        </p:txBody>
      </p:sp>
    </p:spTree>
    <p:extLst>
      <p:ext uri="{BB962C8B-B14F-4D97-AF65-F5344CB8AC3E}">
        <p14:creationId xmlns:p14="http://schemas.microsoft.com/office/powerpoint/2010/main" val="1346076867"/>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0"/>
            <a:ext cx="7920880" cy="620688"/>
          </a:xfrm>
        </p:spPr>
        <p:txBody>
          <a:bodyPr>
            <a:noAutofit/>
          </a:bodyPr>
          <a:lstStyle/>
          <a:p>
            <a:r>
              <a:rPr lang="en-GB" sz="4800" dirty="0"/>
              <a:t>P1.1 – Role of an IT Technician</a:t>
            </a:r>
            <a:endParaRPr lang="en-GB" b="1" dirty="0" smtClean="0"/>
          </a:p>
        </p:txBody>
      </p:sp>
      <p:sp>
        <p:nvSpPr>
          <p:cNvPr id="2" name="Rectangle 1"/>
          <p:cNvSpPr/>
          <p:nvPr/>
        </p:nvSpPr>
        <p:spPr>
          <a:xfrm>
            <a:off x="179512" y="1052736"/>
            <a:ext cx="7128792" cy="5447645"/>
          </a:xfrm>
          <a:prstGeom prst="rect">
            <a:avLst/>
          </a:prstGeom>
        </p:spPr>
        <p:txBody>
          <a:bodyPr wrap="square">
            <a:spAutoFit/>
          </a:bodyPr>
          <a:lstStyle/>
          <a:p>
            <a:pPr marL="354013" indent="-354013">
              <a:buClr>
                <a:srgbClr val="7030A0"/>
              </a:buClr>
              <a:buFont typeface="Wingdings 3" panose="05040102010807070707" pitchFamily="18" charset="2"/>
              <a:buChar char=""/>
            </a:pPr>
            <a:r>
              <a:rPr lang="en-US" sz="1740" dirty="0"/>
              <a:t>In order for any organisation to run effectively and successfully achieve its targets a range of supporting systems will need to be used.</a:t>
            </a:r>
          </a:p>
          <a:p>
            <a:pPr marL="354013" indent="-354013">
              <a:buClr>
                <a:srgbClr val="7030A0"/>
              </a:buClr>
              <a:buFont typeface="Wingdings 3" panose="05040102010807070707" pitchFamily="18" charset="2"/>
              <a:buChar char=""/>
            </a:pPr>
            <a:r>
              <a:rPr lang="en-US" sz="1740" dirty="0"/>
              <a:t>It is now common practice that the vital systems within an organisation are automated and computer controlled which promotes accuracy and efficiency.</a:t>
            </a:r>
          </a:p>
          <a:p>
            <a:pPr marL="354013" indent="-354013">
              <a:buClr>
                <a:srgbClr val="7030A0"/>
              </a:buClr>
              <a:buFont typeface="Wingdings 3" panose="05040102010807070707" pitchFamily="18" charset="2"/>
              <a:buChar char=""/>
            </a:pPr>
            <a:r>
              <a:rPr lang="en-US" sz="1740" dirty="0"/>
              <a:t>This has resulted in the increasing need for IT support technicians who are responsible for the design, development, implementation and testing of those systems. The role of an IT support technician requires an enhanced level of knowledge about hardware, software and networks and is now a vital role within most organisations</a:t>
            </a:r>
            <a:r>
              <a:rPr lang="en-US" sz="1740" dirty="0" smtClean="0"/>
              <a:t>.</a:t>
            </a:r>
          </a:p>
          <a:p>
            <a:pPr marL="354013" indent="-354013">
              <a:buClr>
                <a:srgbClr val="7030A0"/>
              </a:buClr>
              <a:buFont typeface="Wingdings 3" panose="05040102010807070707" pitchFamily="18" charset="2"/>
              <a:buChar char=""/>
            </a:pPr>
            <a:r>
              <a:rPr lang="en-US" sz="1740" dirty="0" smtClean="0"/>
              <a:t>Within every company these roles involve a lot more than fixing hardware. For P1.1 you are required </a:t>
            </a:r>
            <a:r>
              <a:rPr lang="en-US" sz="1740" dirty="0"/>
              <a:t>to explain the role of an IT support technician in an organisation. To evidence this, learners could produce a written document, poster or provide video evidence during the delivery of a presentation.</a:t>
            </a:r>
          </a:p>
          <a:p>
            <a:pPr marL="354013" indent="-354013">
              <a:buClr>
                <a:srgbClr val="7030A0"/>
              </a:buClr>
              <a:buFont typeface="Wingdings 3" panose="05040102010807070707" pitchFamily="18" charset="2"/>
              <a:buChar char=""/>
            </a:pPr>
            <a:r>
              <a:rPr lang="en-US" sz="1740" dirty="0" smtClean="0"/>
              <a:t>Using the following headings, create a report that describes for Progress Academy the role and function of IT support. Use you own school and technicians as an example of what is done and what is expected.</a:t>
            </a:r>
            <a:endParaRPr lang="en-US" sz="1740" dirty="0"/>
          </a:p>
        </p:txBody>
      </p:sp>
      <p:graphicFrame>
        <p:nvGraphicFramePr>
          <p:cNvPr id="4" name="Table 3"/>
          <p:cNvGraphicFramePr>
            <a:graphicFrameLocks noGrp="1"/>
          </p:cNvGraphicFramePr>
          <p:nvPr>
            <p:extLst>
              <p:ext uri="{D42A27DB-BD31-4B8C-83A1-F6EECF244321}">
                <p14:modId xmlns:p14="http://schemas.microsoft.com/office/powerpoint/2010/main" val="3107011862"/>
              </p:ext>
            </p:extLst>
          </p:nvPr>
        </p:nvGraphicFramePr>
        <p:xfrm>
          <a:off x="7308304" y="1052736"/>
          <a:ext cx="1584176" cy="5616624"/>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584176"/>
              </a:tblGrid>
              <a:tr h="386075">
                <a:tc>
                  <a:txBody>
                    <a:bodyPr/>
                    <a:lstStyle/>
                    <a:p>
                      <a:pPr>
                        <a:spcAft>
                          <a:spcPts val="0"/>
                        </a:spcAft>
                      </a:pPr>
                      <a:endParaRPr lang="en-GB" sz="147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230549">
                <a:tc>
                  <a:txBody>
                    <a:bodyPr/>
                    <a:lstStyle/>
                    <a:p>
                      <a:pPr marL="177800" indent="-177800" algn="l">
                        <a:spcAft>
                          <a:spcPts val="600"/>
                        </a:spcAft>
                        <a:buFontTx/>
                        <a:buBlip>
                          <a:blip r:embed="rId3"/>
                        </a:buBlip>
                      </a:pPr>
                      <a:r>
                        <a:rPr lang="en-GB" sz="1470" baseline="0" dirty="0" smtClean="0">
                          <a:solidFill>
                            <a:srgbClr val="FF0000"/>
                          </a:solidFill>
                          <a:effectLst/>
                          <a:latin typeface="Arial" pitchFamily="34" charset="0"/>
                          <a:ea typeface="Times New Roman"/>
                          <a:cs typeface="Arial" pitchFamily="34" charset="0"/>
                        </a:rPr>
                        <a:t>What do the computer technicians do all day</a:t>
                      </a:r>
                      <a:endParaRPr lang="en-GB" sz="147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70" baseline="0" dirty="0" smtClean="0">
                          <a:solidFill>
                            <a:schemeClr val="tx1"/>
                          </a:solidFill>
                          <a:effectLst/>
                          <a:latin typeface="Arial" pitchFamily="34" charset="0"/>
                          <a:ea typeface="Times New Roman"/>
                          <a:cs typeface="Arial" pitchFamily="34" charset="0"/>
                        </a:rPr>
                        <a:t>Is it mostly a matter of turning it off and on again</a:t>
                      </a:r>
                      <a:endParaRPr lang="en-GB" sz="1470" baseline="0" dirty="0" smtClean="0">
                        <a:solidFill>
                          <a:schemeClr val="tx1"/>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70" baseline="0" dirty="0" smtClean="0">
                          <a:solidFill>
                            <a:srgbClr val="FF0000"/>
                          </a:solidFill>
                          <a:effectLst/>
                          <a:latin typeface="Arial" pitchFamily="34" charset="0"/>
                          <a:ea typeface="Times New Roman"/>
                          <a:cs typeface="Arial" pitchFamily="34" charset="0"/>
                        </a:rPr>
                        <a:t>How do they remember so much</a:t>
                      </a:r>
                      <a:endParaRPr lang="en-GB" sz="147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70" baseline="0" dirty="0" smtClean="0">
                          <a:solidFill>
                            <a:schemeClr val="tx1"/>
                          </a:solidFill>
                          <a:effectLst/>
                          <a:latin typeface="Arial" pitchFamily="34" charset="0"/>
                          <a:ea typeface="Times New Roman"/>
                          <a:cs typeface="Arial" pitchFamily="34" charset="0"/>
                        </a:rPr>
                        <a:t>Have they ever not been able to fix it</a:t>
                      </a:r>
                      <a:endParaRPr lang="en-GB" sz="1470" baseline="0" dirty="0" smtClean="0">
                        <a:solidFill>
                          <a:schemeClr val="tx1"/>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70" baseline="0" dirty="0" smtClean="0">
                          <a:solidFill>
                            <a:srgbClr val="FF0000"/>
                          </a:solidFill>
                          <a:effectLst/>
                          <a:latin typeface="Arial" pitchFamily="34" charset="0"/>
                          <a:ea typeface="Times New Roman"/>
                          <a:cs typeface="Arial" pitchFamily="34" charset="0"/>
                        </a:rPr>
                        <a:t>Does your school use remote access</a:t>
                      </a:r>
                      <a:endParaRPr lang="en-GB" sz="147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70" baseline="0" dirty="0" smtClean="0">
                          <a:solidFill>
                            <a:schemeClr val="tx1"/>
                          </a:solidFill>
                          <a:effectLst/>
                          <a:latin typeface="Arial" pitchFamily="34" charset="0"/>
                          <a:ea typeface="Times New Roman"/>
                          <a:cs typeface="Arial" pitchFamily="34" charset="0"/>
                        </a:rPr>
                        <a:t>Can your teacher see what you are doing..</a:t>
                      </a:r>
                      <a:endParaRPr lang="en-GB" sz="1470" baseline="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5"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3997" y="1101703"/>
            <a:ext cx="1476475" cy="311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793588"/>
      </p:ext>
    </p:extLst>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0"/>
            <a:ext cx="7920880" cy="620688"/>
          </a:xfrm>
        </p:spPr>
        <p:txBody>
          <a:bodyPr>
            <a:noAutofit/>
          </a:bodyPr>
          <a:lstStyle/>
          <a:p>
            <a:r>
              <a:rPr lang="en-GB" sz="4800" dirty="0" smtClean="0"/>
              <a:t>P1.1 – Role of an IT Technician</a:t>
            </a:r>
            <a:endParaRPr lang="en-GB" b="1" dirty="0" smtClean="0"/>
          </a:p>
        </p:txBody>
      </p:sp>
      <p:sp>
        <p:nvSpPr>
          <p:cNvPr id="2" name="Rectangle 1"/>
          <p:cNvSpPr/>
          <p:nvPr/>
        </p:nvSpPr>
        <p:spPr>
          <a:xfrm>
            <a:off x="216596" y="1052736"/>
            <a:ext cx="7054624" cy="5712333"/>
          </a:xfrm>
          <a:prstGeom prst="rect">
            <a:avLst/>
          </a:prstGeom>
        </p:spPr>
        <p:txBody>
          <a:bodyPr wrap="square">
            <a:spAutoFit/>
          </a:bodyPr>
          <a:lstStyle/>
          <a:p>
            <a:pPr marL="268288" indent="-268288">
              <a:buClr>
                <a:srgbClr val="7030A0"/>
              </a:buClr>
              <a:buSzPct val="68000"/>
              <a:buFont typeface="Wingdings 3" panose="05040102010807070707" pitchFamily="18" charset="2"/>
              <a:buChar char=""/>
            </a:pPr>
            <a:r>
              <a:rPr lang="en-US" sz="1660" b="1" dirty="0" smtClean="0"/>
              <a:t>Reporting</a:t>
            </a:r>
            <a:r>
              <a:rPr lang="en-US" sz="1660" b="1" dirty="0"/>
              <a:t>, recording and resolution of IT </a:t>
            </a:r>
            <a:r>
              <a:rPr lang="en-US" sz="1660" b="1" dirty="0" smtClean="0"/>
              <a:t>faults</a:t>
            </a:r>
            <a:r>
              <a:rPr lang="en-US" sz="1660" dirty="0" smtClean="0"/>
              <a:t> – The first and primary role of all computer technicians is to fix faults that come up with anything related to computer hardware and software within a company and a school is no different. Reporting faults allows the technicians to monitor repeated patterns, recording allows them to keep a log of activity, done and not done, and resolution allows them to fix the faults. </a:t>
            </a:r>
          </a:p>
          <a:p>
            <a:pPr marL="268288" indent="-268288">
              <a:buClr>
                <a:srgbClr val="7030A0"/>
              </a:buClr>
              <a:buSzPct val="68000"/>
              <a:buFont typeface="Wingdings 3" panose="05040102010807070707" pitchFamily="18" charset="2"/>
              <a:buChar char=""/>
            </a:pPr>
            <a:r>
              <a:rPr lang="en-US" sz="1660" dirty="0" smtClean="0"/>
              <a:t>Within a school these range from login issues, storage space, physical faults, program crashes, updating, connectivity issues and monitoring network and internet traffic.</a:t>
            </a:r>
          </a:p>
          <a:p>
            <a:pPr marL="268288" indent="-268288">
              <a:buClr>
                <a:srgbClr val="7030A0"/>
              </a:buClr>
              <a:buSzPct val="68000"/>
              <a:buFont typeface="Wingdings 3" panose="05040102010807070707" pitchFamily="18" charset="2"/>
              <a:buChar char=""/>
            </a:pPr>
            <a:r>
              <a:rPr lang="en-US" sz="1660" dirty="0" smtClean="0"/>
              <a:t>Ask your school technicians to create and show you a single day log of their tasks and analyse the duties and roles they play.</a:t>
            </a:r>
            <a:endParaRPr lang="en-US" sz="1660" dirty="0"/>
          </a:p>
          <a:p>
            <a:pPr marL="268288" indent="-268288">
              <a:buClr>
                <a:srgbClr val="7030A0"/>
              </a:buClr>
              <a:buSzPct val="68000"/>
              <a:buFont typeface="Wingdings 3" panose="05040102010807070707" pitchFamily="18" charset="2"/>
              <a:buChar char=""/>
            </a:pPr>
            <a:r>
              <a:rPr lang="en-US" sz="1660" b="1" dirty="0" smtClean="0"/>
              <a:t>Planning </a:t>
            </a:r>
            <a:r>
              <a:rPr lang="en-US" sz="1660" b="1" dirty="0"/>
              <a:t>and maintenance of IT </a:t>
            </a:r>
            <a:r>
              <a:rPr lang="en-US" sz="1660" b="1" dirty="0" smtClean="0"/>
              <a:t>equipment</a:t>
            </a:r>
            <a:r>
              <a:rPr lang="en-US" sz="1660" dirty="0" smtClean="0"/>
              <a:t> – In theory, schools should be replacing all their computers every 3 years, and updating and hardware in between. This often does not happen but it is a plan. It is the technicians job to do this maintaining and replacement of hardware. </a:t>
            </a:r>
            <a:br>
              <a:rPr lang="en-US" sz="1660" dirty="0" smtClean="0"/>
            </a:br>
            <a:r>
              <a:rPr lang="en-US" sz="1660" dirty="0" smtClean="0"/>
              <a:t>Think about the time you have been at the school and the amount of technological changes you have seen in that time, how many times have the computers changed, do you now have laptops, smartboards, iPads, Pi’s, is it the same printer, scanners, drawing boards etc. All these changes are part of the job.</a:t>
            </a:r>
            <a:endParaRPr lang="en-US" sz="1660" dirty="0"/>
          </a:p>
        </p:txBody>
      </p:sp>
      <p:graphicFrame>
        <p:nvGraphicFramePr>
          <p:cNvPr id="4" name="Table 3"/>
          <p:cNvGraphicFramePr>
            <a:graphicFrameLocks noGrp="1"/>
          </p:cNvGraphicFramePr>
          <p:nvPr>
            <p:extLst>
              <p:ext uri="{D42A27DB-BD31-4B8C-83A1-F6EECF244321}">
                <p14:modId xmlns:p14="http://schemas.microsoft.com/office/powerpoint/2010/main" val="3151923124"/>
              </p:ext>
            </p:extLst>
          </p:nvPr>
        </p:nvGraphicFramePr>
        <p:xfrm>
          <a:off x="7308304" y="1052736"/>
          <a:ext cx="1584176" cy="5616624"/>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584176"/>
              </a:tblGrid>
              <a:tr h="386075">
                <a:tc>
                  <a:txBody>
                    <a:bodyPr/>
                    <a:lstStyle/>
                    <a:p>
                      <a:pPr>
                        <a:spcAft>
                          <a:spcPts val="0"/>
                        </a:spcAft>
                      </a:pPr>
                      <a:endParaRPr lang="en-GB" sz="147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230549">
                <a:tc>
                  <a:txBody>
                    <a:bodyPr/>
                    <a:lstStyle/>
                    <a:p>
                      <a:pPr marL="177800" indent="-177800" algn="l">
                        <a:spcAft>
                          <a:spcPts val="600"/>
                        </a:spcAft>
                        <a:buFontTx/>
                        <a:buBlip>
                          <a:blip r:embed="rId3"/>
                        </a:buBlip>
                      </a:pPr>
                      <a:r>
                        <a:rPr lang="en-GB" sz="1470" baseline="0" dirty="0" smtClean="0">
                          <a:solidFill>
                            <a:srgbClr val="FF0000"/>
                          </a:solidFill>
                          <a:effectLst/>
                          <a:latin typeface="Arial" pitchFamily="34" charset="0"/>
                          <a:ea typeface="Times New Roman"/>
                          <a:cs typeface="Arial" pitchFamily="34" charset="0"/>
                        </a:rPr>
                        <a:t>Are all the parts in a computer necessary</a:t>
                      </a:r>
                    </a:p>
                    <a:p>
                      <a:pPr marL="177800" indent="-177800" algn="l">
                        <a:spcAft>
                          <a:spcPts val="600"/>
                        </a:spcAft>
                        <a:buFontTx/>
                        <a:buBlip>
                          <a:blip r:embed="rId3"/>
                        </a:buBlip>
                      </a:pPr>
                      <a:r>
                        <a:rPr lang="en-GB" sz="1470" baseline="0" dirty="0" smtClean="0">
                          <a:solidFill>
                            <a:schemeClr val="tx1"/>
                          </a:solidFill>
                          <a:effectLst/>
                          <a:latin typeface="Arial" pitchFamily="34" charset="0"/>
                          <a:ea typeface="Times New Roman"/>
                          <a:cs typeface="Arial" pitchFamily="34" charset="0"/>
                        </a:rPr>
                        <a:t>Could I build my own processor</a:t>
                      </a:r>
                    </a:p>
                    <a:p>
                      <a:pPr marL="177800" indent="-177800" algn="l">
                        <a:spcAft>
                          <a:spcPts val="600"/>
                        </a:spcAft>
                        <a:buFontTx/>
                        <a:buBlip>
                          <a:blip r:embed="rId3"/>
                        </a:buBlip>
                      </a:pPr>
                      <a:r>
                        <a:rPr lang="en-GB" sz="1470" baseline="0" dirty="0" smtClean="0">
                          <a:solidFill>
                            <a:srgbClr val="FF0000"/>
                          </a:solidFill>
                          <a:effectLst/>
                          <a:latin typeface="Arial" pitchFamily="34" charset="0"/>
                          <a:ea typeface="Times New Roman"/>
                          <a:cs typeface="Arial" pitchFamily="34" charset="0"/>
                        </a:rPr>
                        <a:t>How do I make my PC faster</a:t>
                      </a:r>
                    </a:p>
                    <a:p>
                      <a:pPr marL="177800" indent="-177800" algn="l">
                        <a:spcAft>
                          <a:spcPts val="600"/>
                        </a:spcAft>
                        <a:buFontTx/>
                        <a:buBlip>
                          <a:blip r:embed="rId3"/>
                        </a:buBlip>
                      </a:pPr>
                      <a:r>
                        <a:rPr lang="en-GB" sz="1470" baseline="0" dirty="0" smtClean="0">
                          <a:solidFill>
                            <a:schemeClr val="tx1"/>
                          </a:solidFill>
                          <a:effectLst/>
                          <a:latin typeface="Arial" pitchFamily="34" charset="0"/>
                          <a:ea typeface="Times New Roman"/>
                          <a:cs typeface="Arial" pitchFamily="34" charset="0"/>
                        </a:rPr>
                        <a:t>What is Moore’s Law</a:t>
                      </a:r>
                    </a:p>
                    <a:p>
                      <a:pPr marL="177800" indent="-177800" algn="l">
                        <a:spcAft>
                          <a:spcPts val="600"/>
                        </a:spcAft>
                        <a:buFontTx/>
                        <a:buBlip>
                          <a:blip r:embed="rId3"/>
                        </a:buBlip>
                      </a:pPr>
                      <a:r>
                        <a:rPr lang="en-GB" sz="1470" baseline="0" dirty="0" smtClean="0">
                          <a:solidFill>
                            <a:srgbClr val="FF0000"/>
                          </a:solidFill>
                          <a:effectLst/>
                          <a:latin typeface="Arial" pitchFamily="34" charset="0"/>
                          <a:ea typeface="Times New Roman"/>
                          <a:cs typeface="Arial" pitchFamily="34" charset="0"/>
                        </a:rPr>
                        <a:t>Is a laptop better than a PC</a:t>
                      </a:r>
                    </a:p>
                    <a:p>
                      <a:pPr marL="177800" indent="-177800" algn="l">
                        <a:spcAft>
                          <a:spcPts val="600"/>
                        </a:spcAft>
                        <a:buFontTx/>
                        <a:buBlip>
                          <a:blip r:embed="rId3"/>
                        </a:buBlip>
                      </a:pPr>
                      <a:r>
                        <a:rPr lang="en-GB" sz="1470" baseline="0" dirty="0" smtClean="0">
                          <a:solidFill>
                            <a:schemeClr val="tx1"/>
                          </a:solidFill>
                          <a:effectLst/>
                          <a:latin typeface="Arial" pitchFamily="34" charset="0"/>
                          <a:ea typeface="Times New Roman"/>
                          <a:cs typeface="Arial" pitchFamily="34" charset="0"/>
                        </a:rPr>
                        <a:t>Can I change my CPU without changing my motherboard.</a:t>
                      </a:r>
                    </a:p>
                    <a:p>
                      <a:pPr marL="177800" indent="-177800" algn="l">
                        <a:spcAft>
                          <a:spcPts val="600"/>
                        </a:spcAft>
                        <a:buFontTx/>
                        <a:buBlip>
                          <a:blip r:embed="rId3"/>
                        </a:buBlip>
                      </a:pPr>
                      <a:r>
                        <a:rPr lang="en-GB" sz="1470" baseline="0" dirty="0" smtClean="0">
                          <a:solidFill>
                            <a:srgbClr val="FF0000"/>
                          </a:solidFill>
                          <a:effectLst/>
                          <a:latin typeface="Arial" pitchFamily="34" charset="0"/>
                          <a:ea typeface="Times New Roman"/>
                          <a:cs typeface="Arial" pitchFamily="34" charset="0"/>
                        </a:rPr>
                        <a:t>Tablet vs, Laptops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5"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3997" y="1101703"/>
            <a:ext cx="1476475" cy="311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459039"/>
      </p:ext>
    </p:extLst>
  </p:cSld>
  <p:clrMapOvr>
    <a:masterClrMapping/>
  </p:clrMapOvr>
  <p:transition advClick="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0045&quot;&gt;&lt;object type=&quot;3&quot; unique_id=&quot;10046&quot;&gt;&lt;property id=&quot;20148&quot; value=&quot;5&quot;/&gt;&lt;property id=&quot;20300&quot; value=&quot;Slide 1 - &amp;quot;Welcome&amp;quot;&quot;/&gt;&lt;property id=&quot;20307&quot; value=&quot;256&quot;/&gt;&lt;/object&gt;&lt;object type=&quot;3&quot; unique_id=&quot;10047&quot;&gt;&lt;property id=&quot;20148&quot; value=&quot;5&quot;/&gt;&lt;property id=&quot;20300&quot; value=&quot;Slide 2 - &amp;quot;Assignment Scenario&amp;quot;&quot;/&gt;&lt;property id=&quot;20307&quot; value=&quot;258&quot;/&gt;&lt;/object&gt;&lt;object type=&quot;3&quot; unique_id=&quot;10048&quot;&gt;&lt;property id=&quot;20148&quot; value=&quot;5&quot;/&gt;&lt;property id=&quot;20300&quot; value=&quot;Slide 3 - &amp;quot;Excel Sales Scenario&amp;quot;&quot;/&gt;&lt;property id=&quot;20307&quot; value=&quot;286&quot;/&gt;&lt;/object&gt;&lt;object type=&quot;3&quot; unique_id=&quot;10049&quot;&gt;&lt;property id=&quot;20148&quot; value=&quot;5&quot;/&gt;&lt;property id=&quot;20300&quot; value=&quot;Slide 4 - &amp;quot;Task 1 – Excel Sales Spreadsheet&amp;quot;&quot;/&gt;&lt;property id=&quot;20307&quot; value=&quot;287&quot;/&gt;&lt;/object&gt;&lt;object type=&quot;3&quot; unique_id=&quot;10050&quot;&gt;&lt;property id=&quot;20148&quot; value=&quot;5&quot;/&gt;&lt;property id=&quot;20300&quot; value=&quot;Slide 5 - &amp;quot;Task 2 – Excel Sales Spreadsheet&amp;quot;&quot;/&gt;&lt;property id=&quot;20307&quot; value=&quot;288&quot;/&gt;&lt;/object&gt;&lt;object type=&quot;3&quot; unique_id=&quot;10051&quot;&gt;&lt;property id=&quot;20148&quot; value=&quot;5&quot;/&gt;&lt;property id=&quot;20300&quot; value=&quot;Slide 6 - &amp;quot;Task 3 – Excel Sales Spreadsheet&amp;quot;&quot;/&gt;&lt;property id=&quot;20307&quot; value=&quot;289&quot;/&gt;&lt;/object&gt;&lt;object type=&quot;3&quot; unique_id=&quot;10052&quot;&gt;&lt;property id=&quot;20148&quot; value=&quot;5&quot;/&gt;&lt;property id=&quot;20300&quot; value=&quot;Slide 7 - &amp;quot;Task 4 – Excel Sales Spreadsheet&amp;quot;&quot;/&gt;&lt;property id=&quot;20307&quot; value=&quot;290&quot;/&gt;&lt;/object&gt;&lt;object type=&quot;3&quot; unique_id=&quot;10053&quot;&gt;&lt;property id=&quot;20148&quot; value=&quot;5&quot;/&gt;&lt;property id=&quot;20300&quot; value=&quot;Slide 8 - &amp;quot;Task 5 – Excel Sales Spreadsheet&amp;quot;&quot;/&gt;&lt;property id=&quot;20307&quot; value=&quot;291&quot;/&gt;&lt;/object&gt;&lt;object type=&quot;3&quot; unique_id=&quot;10054&quot;&gt;&lt;property id=&quot;20148&quot; value=&quot;5&quot;/&gt;&lt;property id=&quot;20300&quot; value=&quot;Slide 9 - &amp;quot;Task 6 – Excel Sales Spreadsheet&amp;quot;&quot;/&gt;&lt;property id=&quot;20307&quot; value=&quot;292&quot;/&gt;&lt;/object&gt;&lt;object type=&quot;3&quot; unique_id=&quot;10055&quot;&gt;&lt;property id=&quot;20148&quot; value=&quot;5&quot;/&gt;&lt;property id=&quot;20300&quot; value=&quot;Slide 10 - &amp;quot;Task 7 – Excel Sales Spreadsheet&amp;quot;&quot;/&gt;&lt;property id=&quot;20307&quot; value=&quot;294&quot;/&gt;&lt;/object&gt;&lt;object type=&quot;3&quot; unique_id=&quot;10056&quot;&gt;&lt;property id=&quot;20148&quot; value=&quot;5&quot;/&gt;&lt;property id=&quot;20300&quot; value=&quot;Slide 11 - &amp;quot;Task 8 – Excel Sales Spreadsheet&amp;quot;&quot;/&gt;&lt;property id=&quot;20307&quot; value=&quot;295&quot;/&gt;&lt;/object&gt;&lt;object type=&quot;3&quot; unique_id=&quot;10057&quot;&gt;&lt;property id=&quot;20148&quot; value=&quot;5&quot;/&gt;&lt;property id=&quot;20300&quot; value=&quot;Slide 12 - &amp;quot;Excel Tutorials – Click to View&amp;quot;&quot;/&gt;&lt;property id=&quot;20307&quot; value=&quot;332&quot;/&gt;&lt;/object&gt;&lt;object type=&quot;3&quot; unique_id=&quot;10058&quot;&gt;&lt;property id=&quot;20148&quot; value=&quot;5&quot;/&gt;&lt;property id=&quot;20300&quot; value=&quot;Slide 13 - &amp;quot;Excel Sales – Assessment (St/Ex/Ad)&amp;quot;&quot;/&gt;&lt;property id=&quot;20307&quot; value=&quot;297&quot;/&gt;&lt;/object&gt;&lt;object type=&quot;3&quot; unique_id=&quot;10059&quot;&gt;&lt;property id=&quot;20148&quot; value=&quot;5&quot;/&gt;&lt;property id=&quot;20300&quot; value=&quot;Slide 14 - &amp;quot;Excel Bookings Scenario&amp;quot;&quot;/&gt;&lt;property id=&quot;20307&quot; value=&quot;299&quot;/&gt;&lt;/object&gt;&lt;object type=&quot;3&quot; unique_id=&quot;10060&quot;&gt;&lt;property id=&quot;20148&quot; value=&quot;5&quot;/&gt;&lt;property id=&quot;20300&quot; value=&quot;Slide 15 - &amp;quot;Task 1 – Excel Bookings Spreadsheet&amp;quot;&quot;/&gt;&lt;property id=&quot;20307&quot; value=&quot;300&quot;/&gt;&lt;/object&gt;&lt;object type=&quot;3&quot; unique_id=&quot;10061&quot;&gt;&lt;property id=&quot;20148&quot; value=&quot;5&quot;/&gt;&lt;property id=&quot;20300&quot; value=&quot;Slide 16 - &amp;quot;Task 2 – Excel Bookings Spreadsheet&amp;quot;&quot;/&gt;&lt;property id=&quot;20307&quot; value=&quot;301&quot;/&gt;&lt;/object&gt;&lt;object type=&quot;3&quot; unique_id=&quot;10062&quot;&gt;&lt;property id=&quot;20148&quot; value=&quot;5&quot;/&gt;&lt;property id=&quot;20300&quot; value=&quot;Slide 17 - &amp;quot;Task 3 – Excel Bookings Spreadsheet&amp;quot;&quot;/&gt;&lt;property id=&quot;20307&quot; value=&quot;302&quot;/&gt;&lt;/object&gt;&lt;object type=&quot;3&quot; unique_id=&quot;10063&quot;&gt;&lt;property id=&quot;20148&quot; value=&quot;5&quot;/&gt;&lt;property id=&quot;20300&quot; value=&quot;Slide 18 - &amp;quot;Task 4 – Excel Bookings Spreadsheet&amp;quot;&quot;/&gt;&lt;property id=&quot;20307&quot; value=&quot;309&quot;/&gt;&lt;/object&gt;&lt;object type=&quot;3&quot; unique_id=&quot;10064&quot;&gt;&lt;property id=&quot;20148&quot; value=&quot;5&quot;/&gt;&lt;property id=&quot;20300&quot; value=&quot;Slide 19 - &amp;quot;Task 5 – Excel Bookings Spreadsheet&amp;quot;&quot;/&gt;&lt;property id=&quot;20307&quot; value=&quot;304&quot;/&gt;&lt;/object&gt;&lt;object type=&quot;3&quot; unique_id=&quot;10065&quot;&gt;&lt;property id=&quot;20148&quot; value=&quot;5&quot;/&gt;&lt;property id=&quot;20300&quot; value=&quot;Slide 20 - &amp;quot;Task 6 – Excel Bookings Spreadsheet&amp;quot;&quot;/&gt;&lt;property id=&quot;20307&quot; value=&quot;305&quot;/&gt;&lt;/object&gt;&lt;object type=&quot;3&quot; unique_id=&quot;10066&quot;&gt;&lt;property id=&quot;20148&quot; value=&quot;5&quot;/&gt;&lt;property id=&quot;20300&quot; value=&quot;Slide 21 - &amp;quot;Task 7 – Excel Bookings Spreadsheet&amp;quot;&quot;/&gt;&lt;property id=&quot;20307&quot; value=&quot;306&quot;/&gt;&lt;/object&gt;&lt;object type=&quot;3&quot; unique_id=&quot;10067&quot;&gt;&lt;property id=&quot;20148&quot; value=&quot;5&quot;/&gt;&lt;property id=&quot;20300&quot; value=&quot;Slide 22 - &amp;quot;Task 8 – Excel Bookings Spreadsheet&amp;quot;&quot;/&gt;&lt;property id=&quot;20307&quot; value=&quot;307&quot;/&gt;&lt;/object&gt;&lt;object type=&quot;3&quot; unique_id=&quot;10068&quot;&gt;&lt;property id=&quot;20148&quot; value=&quot;5&quot;/&gt;&lt;property id=&quot;20300&quot; value=&quot;Slide 23 - &amp;quot;Excel Tutorials – Click to View&amp;quot;&quot;/&gt;&lt;property id=&quot;20307&quot; value=&quot;334&quot;/&gt;&lt;/object&gt;&lt;object type=&quot;3&quot; unique_id=&quot;10069&quot;&gt;&lt;property id=&quot;20148&quot; value=&quot;5&quot;/&gt;&lt;property id=&quot;20300&quot; value=&quot;Slide 24 - &amp;quot;Excel Bookings – Assessment (St/Ex/Ad)&amp;quot;&quot;/&gt;&lt;property id=&quot;20307&quot; value=&quot;308&quot;/&gt;&lt;/object&gt;&lt;object type=&quot;3&quot; unique_id=&quot;10070&quot;&gt;&lt;property id=&quot;20148&quot; value=&quot;5&quot;/&gt;&lt;property id=&quot;20300&quot; value=&quot;Slide 25 - &amp;quot;Graphics Scenario&amp;quot;&quot;/&gt;&lt;property id=&quot;20307&quot; value=&quot;310&quot;/&gt;&lt;/object&gt;&lt;object type=&quot;3&quot; unique_id=&quot;10071&quot;&gt;&lt;property id=&quot;20148&quot; value=&quot;5&quot;/&gt;&lt;property id=&quot;20300&quot; value=&quot;Slide 26 - &amp;quot;Task 1 – Bitmap Montage&amp;quot;&quot;/&gt;&lt;property id=&quot;20307&quot; value=&quot;311&quot;/&gt;&lt;/object&gt;&lt;object type=&quot;3&quot; unique_id=&quot;10072&quot;&gt;&lt;property id=&quot;20148&quot; value=&quot;5&quot;/&gt;&lt;property id=&quot;20300&quot; value=&quot;Slide 27 - &amp;quot;Task 2 – Bitmap Montage&amp;quot;&quot;/&gt;&lt;property id=&quot;20307&quot; value=&quot;312&quot;/&gt;&lt;/object&gt;&lt;object type=&quot;3&quot; unique_id=&quot;10073&quot;&gt;&lt;property id=&quot;20148&quot; value=&quot;5&quot;/&gt;&lt;property id=&quot;20300&quot; value=&quot;Slide 28 - &amp;quot;Task 3 – Bitmap Montage&amp;quot;&quot;/&gt;&lt;property id=&quot;20307&quot; value=&quot;313&quot;/&gt;&lt;/object&gt;&lt;object type=&quot;3&quot; unique_id=&quot;10074&quot;&gt;&lt;property id=&quot;20148&quot; value=&quot;5&quot;/&gt;&lt;property id=&quot;20300&quot; value=&quot;Slide 29 - &amp;quot;Task 4 – Bitmap Montage&amp;quot;&quot;/&gt;&lt;property id=&quot;20307&quot; value=&quot;314&quot;/&gt;&lt;/object&gt;&lt;object type=&quot;3&quot; unique_id=&quot;10075&quot;&gt;&lt;property id=&quot;20148&quot; value=&quot;5&quot;/&gt;&lt;property id=&quot;20300&quot; value=&quot;Slide 30 - &amp;quot;Task 5 – Vector Map&amp;quot;&quot;/&gt;&lt;property id=&quot;20307&quot; value=&quot;315&quot;/&gt;&lt;/object&gt;&lt;object type=&quot;3&quot; unique_id=&quot;10076&quot;&gt;&lt;property id=&quot;20148&quot; value=&quot;5&quot;/&gt;&lt;property id=&quot;20300&quot; value=&quot;Slide 31 - &amp;quot;Task 6 – Vector Map&amp;quot;&quot;/&gt;&lt;property id=&quot;20307&quot; value=&quot;316&quot;/&gt;&lt;/object&gt;&lt;object type=&quot;3&quot; unique_id=&quot;10077&quot;&gt;&lt;property id=&quot;20148&quot; value=&quot;5&quot;/&gt;&lt;property id=&quot;20300&quot; value=&quot;Slide 32 - &amp;quot;Task 7 – Vector Map&amp;quot;&quot;/&gt;&lt;property id=&quot;20307&quot; value=&quot;317&quot;/&gt;&lt;/object&gt;&lt;object type=&quot;3&quot; unique_id=&quot;10078&quot;&gt;&lt;property id=&quot;20148&quot; value=&quot;5&quot;/&gt;&lt;property id=&quot;20300&quot; value=&quot;Slide 33 - &amp;quot;Task 8 – Graphics&amp;quot;&quot;/&gt;&lt;property id=&quot;20307&quot; value=&quot;318&quot;/&gt;&lt;/object&gt;&lt;object type=&quot;3&quot; unique_id=&quot;10079&quot;&gt;&lt;property id=&quot;20148&quot; value=&quot;5&quot;/&gt;&lt;property id=&quot;20300&quot; value=&quot;Slide 34 - &amp;quot;Task 9 – Graphics&amp;quot;&quot;/&gt;&lt;property id=&quot;20307&quot; value=&quot;321&quot;/&gt;&lt;/object&gt;&lt;object type=&quot;3&quot; unique_id=&quot;10080&quot;&gt;&lt;property id=&quot;20148&quot; value=&quot;5&quot;/&gt;&lt;property id=&quot;20300&quot; value=&quot;Slide 35 - &amp;quot;Graphics – Assessment (St/Ex/Ad)&amp;quot;&quot;/&gt;&lt;property id=&quot;20307&quot; value=&quot;319&quot;/&gt;&lt;/object&gt;&lt;object type=&quot;3&quot; unique_id=&quot;10081&quot;&gt;&lt;property id=&quot;20148&quot; value=&quot;5&quot;/&gt;&lt;property id=&quot;20300&quot; value=&quot;Slide 36 - &amp;quot;E-Safety Scenario&amp;quot;&quot;/&gt;&lt;property id=&quot;20307&quot; value=&quot;322&quot;/&gt;&lt;/object&gt;&lt;object type=&quot;3&quot; unique_id=&quot;10082&quot;&gt;&lt;property id=&quot;20148&quot; value=&quot;5&quot;/&gt;&lt;property id=&quot;20300&quot; value=&quot;Slide 37 - &amp;quot;Task 1 – E-Safety&amp;quot;&quot;/&gt;&lt;property id=&quot;20307&quot; value=&quot;323&quot;/&gt;&lt;/object&gt;&lt;object type=&quot;3&quot; unique_id=&quot;10083&quot;&gt;&lt;property id=&quot;20148&quot; value=&quot;5&quot;/&gt;&lt;property id=&quot;20300&quot; value=&quot;Slide 38 - &amp;quot;Task 2 – E-Safety&amp;quot;&quot;/&gt;&lt;property id=&quot;20307&quot; value=&quot;324&quot;/&gt;&lt;/object&gt;&lt;object type=&quot;3&quot; unique_id=&quot;10084&quot;&gt;&lt;property id=&quot;20148&quot; value=&quot;5&quot;/&gt;&lt;property id=&quot;20300&quot; value=&quot;Slide 39 - &amp;quot;Task 3 – E-Safety&amp;quot;&quot;/&gt;&lt;property id=&quot;20307&quot; value=&quot;325&quot;/&gt;&lt;/object&gt;&lt;object type=&quot;3&quot; unique_id=&quot;10085&quot;&gt;&lt;property id=&quot;20148&quot; value=&quot;5&quot;/&gt;&lt;property id=&quot;20300&quot; value=&quot;Slide 40 - &amp;quot;Task 4 – E-Safety&amp;quot;&quot;/&gt;&lt;property id=&quot;20307&quot; value=&quot;326&quot;/&gt;&lt;/object&gt;&lt;object type=&quot;3&quot; unique_id=&quot;10086&quot;&gt;&lt;property id=&quot;20148&quot; value=&quot;5&quot;/&gt;&lt;property id=&quot;20300&quot; value=&quot;Slide 41 - &amp;quot;Task 5 – E-Safety&amp;quot;&quot;/&gt;&lt;property id=&quot;20307&quot; value=&quot;327&quot;/&gt;&lt;/object&gt;&lt;object type=&quot;3&quot; unique_id=&quot;10087&quot;&gt;&lt;property id=&quot;20148&quot; value=&quot;5&quot;/&gt;&lt;property id=&quot;20300&quot; value=&quot;Slide 42 - &amp;quot;Task 6 – E-Safety&amp;quot;&quot;/&gt;&lt;property id=&quot;20307&quot; value=&quot;328&quot;/&gt;&lt;/object&gt;&lt;object type=&quot;3&quot; unique_id=&quot;10088&quot;&gt;&lt;property id=&quot;20148&quot; value=&quot;5&quot;/&gt;&lt;property id=&quot;20300&quot; value=&quot;Slide 43 - &amp;quot;Task 7 – E-Safety&amp;quot;&quot;/&gt;&lt;property id=&quot;20307&quot; value=&quot;329&quot;/&gt;&lt;/object&gt;&lt;object type=&quot;3&quot; unique_id=&quot;10089&quot;&gt;&lt;property id=&quot;20148&quot; value=&quot;5&quot;/&gt;&lt;property id=&quot;20300&quot; value=&quot;Slide 44 - &amp;quot;E-Safety – Assessment (St/Ex/Ad)&amp;quot;&quot;/&gt;&lt;property id=&quot;20307&quot; value=&quot;331&quot;/&gt;&lt;/object&gt;&lt;/object&gt;&lt;object type=&quot;8&quot; unique_id=&quot;10135&quot;&gt;&lt;/object&gt;&lt;/object&gt;&lt;/database&gt;"/>
  <p:tag name="SECTOMILLISECCONVERTED" val="1"/>
  <p:tag name="ISPRING_RESOURCE_PATHS_HASH_2" val="08f788787bcb7a4d543d064184e3ed8f8a1ad1a"/>
  <p:tag name="ISPRING_PRESENTATION_TITLE" val="Unit 1 - LO1 - Cambridge Technicals"/>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nderoth">
  <a:themeElements>
    <a:clrScheme name="Custom 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A0AEC"/>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03C8A099435F469B82EC500073A18D" ma:contentTypeVersion="0" ma:contentTypeDescription="Create a new document." ma:contentTypeScope="" ma:versionID="db11316f7499926a5aef36baba7827a0">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E5A8F797-114D-47DC-A43E-E9D7D8871891}">
  <ds:schemaRefs>
    <ds:schemaRef ds:uri="http://schemas.microsoft.com/sharepoint/v3/contenttype/forms"/>
  </ds:schemaRefs>
</ds:datastoreItem>
</file>

<file path=customXml/itemProps2.xml><?xml version="1.0" encoding="utf-8"?>
<ds:datastoreItem xmlns:ds="http://schemas.openxmlformats.org/officeDocument/2006/customXml" ds:itemID="{E16A05FF-1C8D-47AA-A52A-FF79015719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76DD945F-B7B0-4691-A0D0-E2EAD6DA23B3}">
  <ds:schemaRefs>
    <ds:schemaRef ds:uri="http://purl.org/dc/elements/1.1/"/>
    <ds:schemaRef ds:uri="http://purl.org/dc/dcmitype/"/>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Enderoth</Template>
  <TotalTime>73898</TotalTime>
  <Words>2780</Words>
  <Application>Microsoft Office PowerPoint</Application>
  <PresentationFormat>On-screen Show (4:3)</PresentationFormat>
  <Paragraphs>196</Paragraphs>
  <Slides>15</Slides>
  <Notes>15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Calibri</vt:lpstr>
      <vt:lpstr>Lucida Sans Unicode</vt:lpstr>
      <vt:lpstr>Times New Roman</vt:lpstr>
      <vt:lpstr>Verdana</vt:lpstr>
      <vt:lpstr>Wingdings</vt:lpstr>
      <vt:lpstr>Wingdings 2</vt:lpstr>
      <vt:lpstr>Wingdings 3</vt:lpstr>
      <vt:lpstr>Enderoth</vt:lpstr>
      <vt:lpstr>PowerPoint Presentation</vt:lpstr>
      <vt:lpstr>Assessment Criteria</vt:lpstr>
      <vt:lpstr>Aim and Purpose</vt:lpstr>
      <vt:lpstr>PowerPoint Presentation</vt:lpstr>
      <vt:lpstr>PowerPoint Presentation</vt:lpstr>
      <vt:lpstr>Assignment Scenario</vt:lpstr>
      <vt:lpstr>Assignment Scenario</vt:lpstr>
      <vt:lpstr>P1.1 – Role of an IT Technician</vt:lpstr>
      <vt:lpstr>P1.1 – Role of an IT Technician</vt:lpstr>
      <vt:lpstr>P1.1 – Role of an IT Technician</vt:lpstr>
      <vt:lpstr>P1.2 – Role of an IT Technician</vt:lpstr>
      <vt:lpstr>P1.2 – Role of an IT Technician</vt:lpstr>
      <vt:lpstr>P1.3 – Role of an IT Technician</vt:lpstr>
      <vt:lpstr>D1.1 – Role of an IT Technician</vt:lpstr>
      <vt:lpstr>LO1 – Assessment Criteria</vt:lpstr>
    </vt:vector>
  </TitlesOfParts>
  <Company>Brooke Weston CTC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LO1 - Know the common components of computer systems</dc:title>
  <dc:subject>eBusiness</dc:subject>
  <dc:creator>Enderoth</dc:creator>
  <cp:lastModifiedBy>Stephen Rafferty</cp:lastModifiedBy>
  <cp:revision>2014</cp:revision>
  <cp:lastPrinted>2014-01-22T18:25:48Z</cp:lastPrinted>
  <dcterms:created xsi:type="dcterms:W3CDTF">2008-03-12T11:01:44Z</dcterms:created>
  <dcterms:modified xsi:type="dcterms:W3CDTF">2018-07-09T14:11:59Z</dcterms:modified>
  <cp:category>Unit 01</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0x0101006303C8A099435F469B82EC500073A18D</vt:lpwstr>
  </property>
  <property fmtid="{D5CDD505-2E9C-101B-9397-08002B2CF9AE}" pid="3" name="Unit">
    <vt:lpwstr>U1</vt:lpwstr>
  </property>
</Properties>
</file>